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8"/>
  </p:notesMasterIdLst>
  <p:handoutMasterIdLst>
    <p:handoutMasterId r:id="rId149"/>
  </p:handoutMasterIdLst>
  <p:sldIdLst>
    <p:sldId id="322" r:id="rId2"/>
    <p:sldId id="363" r:id="rId3"/>
    <p:sldId id="364" r:id="rId4"/>
    <p:sldId id="328" r:id="rId5"/>
    <p:sldId id="362" r:id="rId6"/>
    <p:sldId id="365" r:id="rId7"/>
    <p:sldId id="329" r:id="rId8"/>
    <p:sldId id="439" r:id="rId9"/>
    <p:sldId id="636" r:id="rId10"/>
    <p:sldId id="277" r:id="rId11"/>
    <p:sldId id="494" r:id="rId12"/>
    <p:sldId id="489" r:id="rId13"/>
    <p:sldId id="338" r:id="rId14"/>
    <p:sldId id="383" r:id="rId15"/>
    <p:sldId id="332" r:id="rId16"/>
    <p:sldId id="441" r:id="rId17"/>
    <p:sldId id="496" r:id="rId18"/>
    <p:sldId id="289" r:id="rId19"/>
    <p:sldId id="560" r:id="rId20"/>
    <p:sldId id="497" r:id="rId21"/>
    <p:sldId id="337" r:id="rId22"/>
    <p:sldId id="391" r:id="rId23"/>
    <p:sldId id="390" r:id="rId24"/>
    <p:sldId id="393" r:id="rId25"/>
    <p:sldId id="394" r:id="rId26"/>
    <p:sldId id="395" r:id="rId27"/>
    <p:sldId id="504" r:id="rId28"/>
    <p:sldId id="335" r:id="rId29"/>
    <p:sldId id="396" r:id="rId30"/>
    <p:sldId id="344" r:id="rId31"/>
    <p:sldId id="371" r:id="rId32"/>
    <p:sldId id="502" r:id="rId33"/>
    <p:sldId id="372" r:id="rId34"/>
    <p:sldId id="503" r:id="rId35"/>
    <p:sldId id="506" r:id="rId36"/>
    <p:sldId id="373" r:id="rId37"/>
    <p:sldId id="380" r:id="rId38"/>
    <p:sldId id="634" r:id="rId39"/>
    <p:sldId id="510" r:id="rId40"/>
    <p:sldId id="633" r:id="rId41"/>
    <p:sldId id="546" r:id="rId42"/>
    <p:sldId id="513" r:id="rId43"/>
    <p:sldId id="374" r:id="rId44"/>
    <p:sldId id="511" r:id="rId45"/>
    <p:sldId id="375" r:id="rId46"/>
    <p:sldId id="384" r:id="rId47"/>
    <p:sldId id="495" r:id="rId48"/>
    <p:sldId id="376" r:id="rId49"/>
    <p:sldId id="377" r:id="rId50"/>
    <p:sldId id="508" r:id="rId51"/>
    <p:sldId id="379" r:id="rId52"/>
    <p:sldId id="444" r:id="rId53"/>
    <p:sldId id="342" r:id="rId54"/>
    <p:sldId id="637" r:id="rId55"/>
    <p:sldId id="638" r:id="rId56"/>
    <p:sldId id="639" r:id="rId57"/>
    <p:sldId id="640" r:id="rId58"/>
    <p:sldId id="641" r:id="rId59"/>
    <p:sldId id="401" r:id="rId60"/>
    <p:sldId id="600" r:id="rId61"/>
    <p:sldId id="631" r:id="rId62"/>
    <p:sldId id="618" r:id="rId63"/>
    <p:sldId id="610" r:id="rId64"/>
    <p:sldId id="619" r:id="rId65"/>
    <p:sldId id="642" r:id="rId66"/>
    <p:sldId id="643" r:id="rId67"/>
    <p:sldId id="620" r:id="rId68"/>
    <p:sldId id="601" r:id="rId69"/>
    <p:sldId id="599" r:id="rId70"/>
    <p:sldId id="608" r:id="rId71"/>
    <p:sldId id="624" r:id="rId72"/>
    <p:sldId id="611" r:id="rId73"/>
    <p:sldId id="549" r:id="rId74"/>
    <p:sldId id="632" r:id="rId75"/>
    <p:sldId id="550" r:id="rId76"/>
    <p:sldId id="554" r:id="rId77"/>
    <p:sldId id="644" r:id="rId78"/>
    <p:sldId id="646" r:id="rId79"/>
    <p:sldId id="645" r:id="rId80"/>
    <p:sldId id="533" r:id="rId81"/>
    <p:sldId id="613" r:id="rId82"/>
    <p:sldId id="617" r:id="rId83"/>
    <p:sldId id="616" r:id="rId84"/>
    <p:sldId id="615" r:id="rId85"/>
    <p:sldId id="614" r:id="rId86"/>
    <p:sldId id="542" r:id="rId87"/>
    <p:sldId id="622" r:id="rId88"/>
    <p:sldId id="543" r:id="rId89"/>
    <p:sldId id="621" r:id="rId90"/>
    <p:sldId id="462" r:id="rId91"/>
    <p:sldId id="463" r:id="rId92"/>
    <p:sldId id="570" r:id="rId93"/>
    <p:sldId id="635" r:id="rId94"/>
    <p:sldId id="571" r:id="rId95"/>
    <p:sldId id="623" r:id="rId96"/>
    <p:sldId id="572" r:id="rId97"/>
    <p:sldId id="573" r:id="rId98"/>
    <p:sldId id="574" r:id="rId99"/>
    <p:sldId id="575" r:id="rId100"/>
    <p:sldId id="576" r:id="rId101"/>
    <p:sldId id="566" r:id="rId102"/>
    <p:sldId id="595" r:id="rId103"/>
    <p:sldId id="596" r:id="rId104"/>
    <p:sldId id="589" r:id="rId105"/>
    <p:sldId id="590" r:id="rId106"/>
    <p:sldId id="405" r:id="rId107"/>
    <p:sldId id="406" r:id="rId108"/>
    <p:sldId id="517" r:id="rId109"/>
    <p:sldId id="625" r:id="rId110"/>
    <p:sldId id="627" r:id="rId111"/>
    <p:sldId id="628" r:id="rId112"/>
    <p:sldId id="629" r:id="rId113"/>
    <p:sldId id="630" r:id="rId114"/>
    <p:sldId id="626" r:id="rId115"/>
    <p:sldId id="407" r:id="rId116"/>
    <p:sldId id="579" r:id="rId117"/>
    <p:sldId id="410" r:id="rId118"/>
    <p:sldId id="512" r:id="rId119"/>
    <p:sldId id="419" r:id="rId120"/>
    <p:sldId id="585" r:id="rId121"/>
    <p:sldId id="582" r:id="rId122"/>
    <p:sldId id="586" r:id="rId123"/>
    <p:sldId id="464" r:id="rId124"/>
    <p:sldId id="468" r:id="rId125"/>
    <p:sldId id="469" r:id="rId126"/>
    <p:sldId id="471" r:id="rId127"/>
    <p:sldId id="470" r:id="rId128"/>
    <p:sldId id="587" r:id="rId129"/>
    <p:sldId id="472" r:id="rId130"/>
    <p:sldId id="474" r:id="rId131"/>
    <p:sldId id="475" r:id="rId132"/>
    <p:sldId id="476" r:id="rId133"/>
    <p:sldId id="480" r:id="rId134"/>
    <p:sldId id="481" r:id="rId135"/>
    <p:sldId id="482" r:id="rId136"/>
    <p:sldId id="485" r:id="rId137"/>
    <p:sldId id="348" r:id="rId138"/>
    <p:sldId id="349" r:id="rId139"/>
    <p:sldId id="351" r:id="rId140"/>
    <p:sldId id="528" r:id="rId141"/>
    <p:sldId id="557" r:id="rId142"/>
    <p:sldId id="558" r:id="rId143"/>
    <p:sldId id="559" r:id="rId144"/>
    <p:sldId id="568" r:id="rId145"/>
    <p:sldId id="569" r:id="rId146"/>
    <p:sldId id="509" r:id="rId147"/>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sz="1200"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sz="1200"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sz="1200"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FFFF00"/>
    <a:srgbClr val="FFFFFF"/>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03" autoAdjust="0"/>
    <p:restoredTop sz="94624" autoAdjust="0"/>
  </p:normalViewPr>
  <p:slideViewPr>
    <p:cSldViewPr>
      <p:cViewPr>
        <p:scale>
          <a:sx n="66" d="100"/>
          <a:sy n="66" d="100"/>
        </p:scale>
        <p:origin x="-1254" y="-17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992"/>
    </p:cViewPr>
  </p:sorterViewPr>
  <p:notesViewPr>
    <p:cSldViewPr>
      <p:cViewPr varScale="1">
        <p:scale>
          <a:sx n="52" d="100"/>
          <a:sy n="52" d="100"/>
        </p:scale>
        <p:origin x="-288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handoutMaster" Target="handoutMasters/handout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notesMaster" Target="notesMasters/notesMaster1.xml"/><Relationship Id="rId15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D21454-D75C-4CBB-9F5A-DEDD784F31BB}" type="datetimeFigureOut">
              <a:rPr lang="en-US" smtClean="0"/>
              <a:t>2/21/2013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8544EF7-50C0-420F-8B70-81750B66884A}"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95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87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97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07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17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28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163843" name="Rectangle 3"/>
          <p:cNvSpPr>
            <a:spLocks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48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Ro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58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69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79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05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89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99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10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20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30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40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51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61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71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81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15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92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02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12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Ro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8227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ChangeArrowheads="1" noTextEdit="1"/>
          </p:cNvSpPr>
          <p:nvPr>
            <p:ph type="sldImg"/>
          </p:nvPr>
        </p:nvSpPr>
        <p:spPr bwMode="auto">
          <a:xfrm>
            <a:off x="847725" y="458788"/>
            <a:ext cx="5183188" cy="3887787"/>
          </a:xfrm>
          <a:prstGeom prst="rect">
            <a:avLst/>
          </a:prstGeom>
          <a:solidFill>
            <a:srgbClr val="FFFFFF"/>
          </a:solidFill>
          <a:ln>
            <a:solidFill>
              <a:srgbClr val="000000"/>
            </a:solidFill>
            <a:miter lim="800000"/>
            <a:headEnd/>
            <a:tailEnd/>
          </a:ln>
        </p:spPr>
      </p:sp>
      <p:sp>
        <p:nvSpPr>
          <p:cNvPr id="183299" name="Rectangle 3"/>
          <p:cNvSpPr>
            <a:spLocks noChangeArrowheads="1"/>
          </p:cNvSpPr>
          <p:nvPr>
            <p:ph type="body" idx="1"/>
          </p:nvPr>
        </p:nvSpPr>
        <p:spPr bwMode="auto">
          <a:xfrm>
            <a:off x="685800" y="4344988"/>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3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53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63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73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84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25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94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04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14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noTextEdit="1"/>
          </p:cNvSpPr>
          <p:nvPr>
            <p:ph type="sldImg"/>
          </p:nvPr>
        </p:nvSpPr>
        <p:spPr bwMode="auto">
          <a:xfrm>
            <a:off x="1146175" y="687388"/>
            <a:ext cx="4567238" cy="3425825"/>
          </a:xfrm>
          <a:prstGeom prst="rect">
            <a:avLst/>
          </a:prstGeom>
          <a:solidFill>
            <a:srgbClr val="FFFFFF"/>
          </a:solidFill>
          <a:ln>
            <a:solidFill>
              <a:srgbClr val="000000"/>
            </a:solidFill>
            <a:miter lim="800000"/>
            <a:headEnd/>
            <a:tailEnd/>
          </a:ln>
        </p:spPr>
      </p:sp>
      <p:sp>
        <p:nvSpPr>
          <p:cNvPr id="1925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353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456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558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66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76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86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36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996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46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56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66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769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10"/>
          <p:cNvGrpSpPr>
            <a:grpSpLocks/>
          </p:cNvGrpSpPr>
          <p:nvPr/>
        </p:nvGrpSpPr>
        <p:grpSpPr bwMode="auto">
          <a:xfrm>
            <a:off x="0" y="0"/>
            <a:ext cx="9144000" cy="6858000"/>
            <a:chOff x="0" y="0"/>
            <a:chExt cx="5760" cy="4320"/>
          </a:xfrm>
        </p:grpSpPr>
        <p:sp>
          <p:nvSpPr>
            <p:cNvPr id="4" name="Rectangle 11"/>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endParaRPr lang="en-US"/>
            </a:p>
          </p:txBody>
        </p:sp>
        <p:sp>
          <p:nvSpPr>
            <p:cNvPr id="5" name="Rectangle 12"/>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endParaRPr lang="en-US"/>
            </a:p>
          </p:txBody>
        </p:sp>
      </p:grpSp>
      <p:sp>
        <p:nvSpPr>
          <p:cNvPr id="6" name="Line 7"/>
          <p:cNvSpPr>
            <a:spLocks noChangeShapeType="1"/>
          </p:cNvSpPr>
          <p:nvPr/>
        </p:nvSpPr>
        <p:spPr bwMode="auto">
          <a:xfrm>
            <a:off x="381000" y="6248400"/>
            <a:ext cx="8001000"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7" name="Text Box 8"/>
          <p:cNvSpPr txBox="1">
            <a:spLocks noChangeArrowheads="1"/>
          </p:cNvSpPr>
          <p:nvPr/>
        </p:nvSpPr>
        <p:spPr bwMode="auto">
          <a:xfrm>
            <a:off x="533400" y="6324600"/>
            <a:ext cx="2711450" cy="274638"/>
          </a:xfrm>
          <a:prstGeom prst="rect">
            <a:avLst/>
          </a:prstGeom>
          <a:noFill/>
          <a:ln w="12700">
            <a:noFill/>
            <a:miter lim="800000"/>
            <a:headEnd type="none" w="sm" len="sm"/>
            <a:tailEnd type="none" w="sm" len="sm"/>
          </a:ln>
        </p:spPr>
        <p:txBody>
          <a:bodyPr wrap="none">
            <a:spAutoFit/>
          </a:bodyPr>
          <a:lstStyle/>
          <a:p>
            <a:pPr algn="l"/>
            <a:r>
              <a:rPr lang="en-GB" b="1"/>
              <a:t>Financial Ratios in Project Finance</a:t>
            </a:r>
          </a:p>
        </p:txBody>
      </p:sp>
      <p:sp>
        <p:nvSpPr>
          <p:cNvPr id="8" name="Text Box 9"/>
          <p:cNvSpPr txBox="1">
            <a:spLocks noChangeArrowheads="1"/>
          </p:cNvSpPr>
          <p:nvPr/>
        </p:nvSpPr>
        <p:spPr bwMode="auto">
          <a:xfrm>
            <a:off x="7315200" y="6324600"/>
            <a:ext cx="979488" cy="274638"/>
          </a:xfrm>
          <a:prstGeom prst="rect">
            <a:avLst/>
          </a:prstGeom>
          <a:noFill/>
          <a:ln w="12700">
            <a:noFill/>
            <a:miter lim="800000"/>
            <a:headEnd type="none" w="sm" len="sm"/>
            <a:tailEnd type="none" w="sm" len="sm"/>
          </a:ln>
        </p:spPr>
        <p:txBody>
          <a:bodyPr wrap="none">
            <a:spAutoFit/>
          </a:bodyPr>
          <a:lstStyle/>
          <a:p>
            <a:pPr algn="r"/>
            <a:fld id="{BB52E1DD-C528-49DE-AEDB-0C6B71BBE719}" type="datetime6">
              <a:rPr lang="en-US" b="1"/>
              <a:pPr algn="r"/>
              <a:t>February 13</a:t>
            </a:fld>
            <a:endParaRPr lang="en-US" b="1"/>
          </a:p>
        </p:txBody>
      </p:sp>
      <p:sp>
        <p:nvSpPr>
          <p:cNvPr id="9" name="Text Box 10">
            <a:hlinkClick r:id="" action="ppaction://noaction"/>
            <a:hlinkHover r:id="" action="ppaction://noaction" endSnd="1"/>
          </p:cNvPr>
          <p:cNvSpPr txBox="1">
            <a:spLocks noChangeArrowheads="1"/>
          </p:cNvSpPr>
          <p:nvPr/>
        </p:nvSpPr>
        <p:spPr bwMode="auto">
          <a:xfrm>
            <a:off x="771525" y="-2819400"/>
            <a:ext cx="369888" cy="276225"/>
          </a:xfrm>
          <a:prstGeom prst="rect">
            <a:avLst/>
          </a:prstGeom>
          <a:noFill/>
          <a:ln w="12700">
            <a:noFill/>
            <a:miter lim="800000"/>
            <a:headEnd type="none" w="sm" len="sm"/>
            <a:tailEnd type="none" w="sm" len="sm"/>
          </a:ln>
        </p:spPr>
        <p:txBody>
          <a:bodyPr>
            <a:spAutoFit/>
          </a:bodyPr>
          <a:lstStyle/>
          <a:p>
            <a:pPr algn="l"/>
            <a:fld id="{251297BF-EDD0-4984-BA98-EE9950B0FF9D}" type="slidenum">
              <a:rPr lang="en-GB" b="1"/>
              <a:pPr algn="l"/>
              <a:t>‹#›</a:t>
            </a:fld>
            <a:endParaRPr lang="en-GB" b="1"/>
          </a:p>
        </p:txBody>
      </p:sp>
      <p:sp>
        <p:nvSpPr>
          <p:cNvPr id="10"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endParaRPr lang="en-US"/>
          </a:p>
        </p:txBody>
      </p:sp>
      <p:sp>
        <p:nvSpPr>
          <p:cNvPr id="11"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57200"/>
            <a:ext cx="196215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457200"/>
            <a:ext cx="573405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620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8481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524000"/>
            <a:ext cx="38481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9"/>
          <p:cNvGrpSpPr>
            <a:grpSpLocks/>
          </p:cNvGrpSpPr>
          <p:nvPr/>
        </p:nvGrpSpPr>
        <p:grpSpPr bwMode="auto">
          <a:xfrm>
            <a:off x="0" y="0"/>
            <a:ext cx="9144000" cy="6858000"/>
            <a:chOff x="0" y="0"/>
            <a:chExt cx="5760" cy="4320"/>
          </a:xfrm>
        </p:grpSpPr>
        <p:sp>
          <p:nvSpPr>
            <p:cNvPr id="1033" name="Rectangle 8"/>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endParaRPr lang="en-US"/>
            </a:p>
          </p:txBody>
        </p:sp>
        <p:sp>
          <p:nvSpPr>
            <p:cNvPr id="1034"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endParaRPr lang="en-US"/>
            </a:p>
          </p:txBody>
        </p:sp>
      </p:grpSp>
      <p:sp>
        <p:nvSpPr>
          <p:cNvPr id="1027" name="Rectangle 2"/>
          <p:cNvSpPr>
            <a:spLocks noGrp="1" noChangeArrowheads="1"/>
          </p:cNvSpPr>
          <p:nvPr>
            <p:ph type="title"/>
          </p:nvPr>
        </p:nvSpPr>
        <p:spPr bwMode="auto">
          <a:xfrm>
            <a:off x="762000" y="457200"/>
            <a:ext cx="7620000" cy="914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762000" y="1524000"/>
            <a:ext cx="78486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Text Box 14"/>
          <p:cNvSpPr txBox="1">
            <a:spLocks noChangeArrowheads="1"/>
          </p:cNvSpPr>
          <p:nvPr/>
        </p:nvSpPr>
        <p:spPr bwMode="auto">
          <a:xfrm>
            <a:off x="7473950" y="6324600"/>
            <a:ext cx="979488" cy="274638"/>
          </a:xfrm>
          <a:prstGeom prst="rect">
            <a:avLst/>
          </a:prstGeom>
          <a:noFill/>
          <a:ln w="12700">
            <a:noFill/>
            <a:miter lim="800000"/>
            <a:headEnd type="none" w="sm" len="sm"/>
            <a:tailEnd type="none" w="sm" len="sm"/>
          </a:ln>
        </p:spPr>
        <p:txBody>
          <a:bodyPr wrap="none">
            <a:spAutoFit/>
          </a:bodyPr>
          <a:lstStyle/>
          <a:p>
            <a:pPr algn="r"/>
            <a:fld id="{84549249-2D28-4589-8DCC-F6136018FECB}" type="datetime6">
              <a:rPr lang="en-US" b="1"/>
              <a:pPr algn="r"/>
              <a:t>February 13</a:t>
            </a:fld>
            <a:endParaRPr lang="en-US" b="1"/>
          </a:p>
        </p:txBody>
      </p:sp>
      <p:sp>
        <p:nvSpPr>
          <p:cNvPr id="1030" name="Text Box 16">
            <a:hlinkClick r:id="rId14" action="ppaction://hlinksldjump"/>
            <a:hlinkHover r:id="" action="ppaction://noaction" endSnd="1"/>
          </p:cNvPr>
          <p:cNvSpPr txBox="1">
            <a:spLocks noChangeArrowheads="1"/>
          </p:cNvSpPr>
          <p:nvPr/>
        </p:nvSpPr>
        <p:spPr bwMode="auto">
          <a:xfrm>
            <a:off x="685800" y="6324600"/>
            <a:ext cx="369888" cy="274638"/>
          </a:xfrm>
          <a:prstGeom prst="rect">
            <a:avLst/>
          </a:prstGeom>
          <a:noFill/>
          <a:ln w="12700">
            <a:noFill/>
            <a:miter lim="800000"/>
            <a:headEnd type="none" w="sm" len="sm"/>
            <a:tailEnd type="none" w="sm" len="sm"/>
          </a:ln>
        </p:spPr>
        <p:txBody>
          <a:bodyPr>
            <a:spAutoFit/>
          </a:bodyPr>
          <a:lstStyle/>
          <a:p>
            <a:pPr algn="l"/>
            <a:fld id="{FCB28C21-0555-48BB-82E5-96B6D918964C}" type="slidenum">
              <a:rPr lang="en-GB" b="1"/>
              <a:pPr algn="l"/>
              <a:t>‹#›</a:t>
            </a:fld>
            <a:endParaRPr lang="en-GB" b="1"/>
          </a:p>
        </p:txBody>
      </p:sp>
      <p:sp>
        <p:nvSpPr>
          <p:cNvPr id="1031"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endParaRPr lang="en-US"/>
          </a:p>
        </p:txBody>
      </p:sp>
      <p:sp>
        <p:nvSpPr>
          <p:cNvPr id="1032"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738"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pitchFamily="34" charset="0"/>
        </a:defRPr>
      </a:lvl2pPr>
      <a:lvl3pPr algn="l" rtl="0" eaLnBrk="0" fontAlgn="base" hangingPunct="0">
        <a:spcBef>
          <a:spcPct val="0"/>
        </a:spcBef>
        <a:spcAft>
          <a:spcPct val="0"/>
        </a:spcAft>
        <a:defRPr sz="2000" b="1">
          <a:solidFill>
            <a:schemeClr val="tx2"/>
          </a:solidFill>
          <a:latin typeface="Arial" pitchFamily="34" charset="0"/>
        </a:defRPr>
      </a:lvl3pPr>
      <a:lvl4pPr algn="l" rtl="0" eaLnBrk="0" fontAlgn="base" hangingPunct="0">
        <a:spcBef>
          <a:spcPct val="0"/>
        </a:spcBef>
        <a:spcAft>
          <a:spcPct val="0"/>
        </a:spcAft>
        <a:defRPr sz="2000" b="1">
          <a:solidFill>
            <a:schemeClr val="tx2"/>
          </a:solidFill>
          <a:latin typeface="Arial" pitchFamily="34" charset="0"/>
        </a:defRPr>
      </a:lvl4pPr>
      <a:lvl5pPr algn="l" rtl="0" eaLnBrk="0" fontAlgn="base" hangingPunct="0">
        <a:spcBef>
          <a:spcPct val="0"/>
        </a:spcBef>
        <a:spcAft>
          <a:spcPct val="0"/>
        </a:spcAft>
        <a:defRPr sz="2000" b="1">
          <a:solidFill>
            <a:schemeClr val="tx2"/>
          </a:solidFill>
          <a:latin typeface="Arial" pitchFamily="34" charset="0"/>
        </a:defRPr>
      </a:lvl5pPr>
      <a:lvl6pPr marL="457200" algn="l" rtl="0" eaLnBrk="0" fontAlgn="base" hangingPunct="0">
        <a:spcBef>
          <a:spcPct val="0"/>
        </a:spcBef>
        <a:spcAft>
          <a:spcPct val="0"/>
        </a:spcAft>
        <a:defRPr sz="2000" b="1">
          <a:solidFill>
            <a:schemeClr val="tx2"/>
          </a:solidFill>
          <a:latin typeface="Arial" pitchFamily="34" charset="0"/>
        </a:defRPr>
      </a:lvl6pPr>
      <a:lvl7pPr marL="914400" algn="l" rtl="0" eaLnBrk="0" fontAlgn="base" hangingPunct="0">
        <a:spcBef>
          <a:spcPct val="0"/>
        </a:spcBef>
        <a:spcAft>
          <a:spcPct val="0"/>
        </a:spcAft>
        <a:defRPr sz="2000" b="1">
          <a:solidFill>
            <a:schemeClr val="tx2"/>
          </a:solidFill>
          <a:latin typeface="Arial" pitchFamily="34" charset="0"/>
        </a:defRPr>
      </a:lvl7pPr>
      <a:lvl8pPr marL="1371600" algn="l" rtl="0" eaLnBrk="0" fontAlgn="base" hangingPunct="0">
        <a:spcBef>
          <a:spcPct val="0"/>
        </a:spcBef>
        <a:spcAft>
          <a:spcPct val="0"/>
        </a:spcAft>
        <a:defRPr sz="2000" b="1">
          <a:solidFill>
            <a:schemeClr val="tx2"/>
          </a:solidFill>
          <a:latin typeface="Arial" pitchFamily="34" charset="0"/>
        </a:defRPr>
      </a:lvl8pPr>
      <a:lvl9pPr marL="1828800" algn="l" rtl="0" eaLnBrk="0" fontAlgn="base" hangingPunct="0">
        <a:spcBef>
          <a:spcPct val="0"/>
        </a:spcBef>
        <a:spcAft>
          <a:spcPct val="0"/>
        </a:spcAft>
        <a:defRPr sz="2000" b="1">
          <a:solidFill>
            <a:schemeClr val="tx2"/>
          </a:solidFill>
          <a:latin typeface="Arial" pitchFamily="34" charset="0"/>
        </a:defRPr>
      </a:lvl9pPr>
    </p:titleStyle>
    <p:bodyStyle>
      <a:lvl1pPr marL="290513" indent="-290513" algn="l" rtl="0" eaLnBrk="0" fontAlgn="base" hangingPunct="0">
        <a:spcBef>
          <a:spcPct val="20000"/>
        </a:spcBef>
        <a:spcAft>
          <a:spcPct val="50000"/>
        </a:spcAft>
        <a:buChar char="•"/>
        <a:defRPr>
          <a:solidFill>
            <a:schemeClr val="tx1"/>
          </a:solidFill>
          <a:latin typeface="+mn-lt"/>
          <a:ea typeface="+mn-ea"/>
          <a:cs typeface="+mn-cs"/>
        </a:defRPr>
      </a:lvl1pPr>
      <a:lvl2pPr marL="798513" indent="-231775" algn="l" rtl="0" eaLnBrk="0" fontAlgn="base" hangingPunct="0">
        <a:spcBef>
          <a:spcPct val="20000"/>
        </a:spcBef>
        <a:spcAft>
          <a:spcPct val="50000"/>
        </a:spcAft>
        <a:buFont typeface="Wingdings" pitchFamily="2" charset="2"/>
        <a:buChar char="ü"/>
        <a:defRPr>
          <a:solidFill>
            <a:schemeClr val="tx1"/>
          </a:solidFill>
          <a:latin typeface="+mn-lt"/>
        </a:defRPr>
      </a:lvl2pPr>
      <a:lvl3pPr marL="1379538" indent="-34925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70063" indent="-276225" algn="l" rtl="0" eaLnBrk="0" fontAlgn="base" hangingPunct="0">
        <a:spcBef>
          <a:spcPct val="20000"/>
        </a:spcBef>
        <a:spcAft>
          <a:spcPct val="0"/>
        </a:spcAft>
        <a:buFont typeface="Wingdings" pitchFamily="2" charset="2"/>
        <a:buChar char="Ø"/>
        <a:defRPr sz="1600">
          <a:solidFill>
            <a:schemeClr val="tx1"/>
          </a:solidFill>
          <a:latin typeface="+mn-lt"/>
        </a:defRPr>
      </a:lvl4pPr>
      <a:lvl5pPr marL="2176463" indent="-231775"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33663" indent="-231775" algn="l" rtl="0" eaLnBrk="0" fontAlgn="base" hangingPunct="0">
        <a:spcBef>
          <a:spcPct val="20000"/>
        </a:spcBef>
        <a:spcAft>
          <a:spcPct val="0"/>
        </a:spcAft>
        <a:buFont typeface="Wingdings" pitchFamily="2" charset="2"/>
        <a:buChar char="Ø"/>
        <a:defRPr sz="1600">
          <a:solidFill>
            <a:schemeClr val="tx1"/>
          </a:solidFill>
          <a:latin typeface="+mn-lt"/>
        </a:defRPr>
      </a:lvl6pPr>
      <a:lvl7pPr marL="3090863" indent="-231775"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48063" indent="-231775"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05263" indent="-231775"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wmf"/></Relationships>
</file>

<file path=ppt/slides/_rels/slide10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8" Type="http://schemas.openxmlformats.org/officeDocument/2006/relationships/hyperlink" Target="http://www.moodys.com/" TargetMode="External"/><Relationship Id="rId3" Type="http://schemas.openxmlformats.org/officeDocument/2006/relationships/hyperlink" Target="http://www.sec.us.gov/" TargetMode="External"/><Relationship Id="rId7"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6" Type="http://schemas.openxmlformats.org/officeDocument/2006/relationships/hyperlink" Target="http://www.valueline.com/" TargetMode="External"/><Relationship Id="rId5" Type="http://schemas.openxmlformats.org/officeDocument/2006/relationships/hyperlink" Target="http://www.googlefinance.com/" TargetMode="External"/><Relationship Id="rId4" Type="http://schemas.openxmlformats.org/officeDocument/2006/relationships/hyperlink" Target="http://www.finance.yahoo.com/" TargetMode="External"/><Relationship Id="rId9" Type="http://schemas.openxmlformats.org/officeDocument/2006/relationships/hyperlink" Target="http://www.bondsonline.com/"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Worksheet1.xls"/></Relationships>
</file>

<file path=ppt/slides/_rels/slide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3.emf"/><Relationship Id="rId4" Type="http://schemas.openxmlformats.org/officeDocument/2006/relationships/image" Target="../media/image2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smtClean="0"/>
              <a:t>Financial Statement Analysis and Financial Ratios for Project Finance</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body" idx="1"/>
          </p:nvPr>
        </p:nvSpPr>
        <p:spPr/>
        <p:txBody>
          <a:bodyPr/>
          <a:lstStyle/>
          <a:p>
            <a:r>
              <a:rPr lang="en-US" smtClean="0"/>
              <a:t>Focus on EBITDA, EBIT and Net Income</a:t>
            </a:r>
          </a:p>
          <a:p>
            <a:r>
              <a:rPr lang="en-US" smtClean="0"/>
              <a:t>Determine why these items move over time</a:t>
            </a:r>
          </a:p>
          <a:p>
            <a:r>
              <a:rPr lang="en-US" smtClean="0"/>
              <a:t>Revenues from price and volume – do revenues change because of price or volume</a:t>
            </a:r>
          </a:p>
          <a:p>
            <a:r>
              <a:rPr lang="en-US" smtClean="0"/>
              <a:t>Revenue Items that are not due to operations</a:t>
            </a:r>
          </a:p>
          <a:p>
            <a:pPr lvl="1"/>
            <a:r>
              <a:rPr lang="en-US" smtClean="0"/>
              <a:t>Interest Income</a:t>
            </a:r>
          </a:p>
          <a:p>
            <a:pPr lvl="1"/>
            <a:r>
              <a:rPr lang="en-US" smtClean="0"/>
              <a:t>Asset Sales</a:t>
            </a:r>
          </a:p>
          <a:p>
            <a:pPr lvl="1"/>
            <a:r>
              <a:rPr lang="en-US" smtClean="0"/>
              <a:t>Proceeds from swap agreements</a:t>
            </a:r>
          </a:p>
          <a:p>
            <a:r>
              <a:rPr lang="en-US" smtClean="0"/>
              <a:t>Lease payments, amortization of loan fees, deferred taxes</a:t>
            </a:r>
          </a:p>
          <a:p>
            <a:endParaRPr lang="en-US" smtClean="0"/>
          </a:p>
        </p:txBody>
      </p:sp>
      <p:sp>
        <p:nvSpPr>
          <p:cNvPr id="12291" name="Rectangle 5"/>
          <p:cNvSpPr>
            <a:spLocks noGrp="1" noChangeArrowheads="1"/>
          </p:cNvSpPr>
          <p:nvPr>
            <p:ph type="title"/>
          </p:nvPr>
        </p:nvSpPr>
        <p:spPr/>
        <p:txBody>
          <a:bodyPr/>
          <a:lstStyle/>
          <a:p>
            <a:r>
              <a:rPr lang="en-US" smtClean="0"/>
              <a:t>Income Statement</a:t>
            </a:r>
          </a:p>
        </p:txBody>
      </p:sp>
    </p:spTree>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Debt Tenor and Average Life</a:t>
            </a:r>
          </a:p>
        </p:txBody>
      </p:sp>
      <p:sp>
        <p:nvSpPr>
          <p:cNvPr id="101379" name="Rectangle 3"/>
          <p:cNvSpPr>
            <a:spLocks noGrp="1" noChangeArrowheads="1"/>
          </p:cNvSpPr>
          <p:nvPr>
            <p:ph type="body" idx="1"/>
          </p:nvPr>
        </p:nvSpPr>
        <p:spPr/>
        <p:txBody>
          <a:bodyPr/>
          <a:lstStyle/>
          <a:p>
            <a:pPr>
              <a:lnSpc>
                <a:spcPct val="90000"/>
              </a:lnSpc>
            </a:pPr>
            <a:r>
              <a:rPr lang="en-US" smtClean="0"/>
              <a:t>Lenders want to know how their risk reduces over the life of a project.</a:t>
            </a:r>
          </a:p>
          <a:p>
            <a:pPr>
              <a:lnSpc>
                <a:spcPct val="90000"/>
              </a:lnSpc>
            </a:pPr>
            <a:r>
              <a:rPr lang="en-US" smtClean="0"/>
              <a:t>If the loan was only for one year, the risks are less than a 20 year loan, if the cash flows are the same and the cash flow can support the debt repayment.</a:t>
            </a:r>
          </a:p>
          <a:p>
            <a:pPr>
              <a:lnSpc>
                <a:spcPct val="90000"/>
              </a:lnSpc>
            </a:pPr>
            <a:r>
              <a:rPr lang="en-US" smtClean="0"/>
              <a:t>In project finance, the risk associated with longer terms is measured by the average loan life. </a:t>
            </a:r>
          </a:p>
          <a:p>
            <a:pPr>
              <a:lnSpc>
                <a:spcPct val="90000"/>
              </a:lnSpc>
            </a:pPr>
            <a:r>
              <a:rPr lang="en-US" smtClean="0"/>
              <a:t>Average loan life is used in a similar manner to the payback period to check that the loan is not over-extended.</a:t>
            </a:r>
          </a:p>
          <a:p>
            <a:pPr>
              <a:lnSpc>
                <a:spcPct val="90000"/>
              </a:lnSpc>
            </a:pPr>
            <a:r>
              <a:rPr lang="en-US" smtClean="0"/>
              <a:t>The Average loan life accounts for the manner in which a loan is paid back – if the loan has a bullet payment, the loan life is the same as the tenor.</a:t>
            </a:r>
          </a:p>
          <a:p>
            <a:pPr>
              <a:lnSpc>
                <a:spcPct val="90000"/>
              </a:lnSpc>
            </a:pPr>
            <a:r>
              <a:rPr lang="en-US" smtClean="0"/>
              <a:t>The formula is simply the average outstanding amount of the loan divided by the initial balance of the loan.</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4"/>
          <p:cNvSpPr>
            <a:spLocks noGrp="1" noChangeArrowheads="1"/>
          </p:cNvSpPr>
          <p:nvPr>
            <p:ph type="ctrTitle"/>
          </p:nvPr>
        </p:nvSpPr>
        <p:spPr/>
        <p:txBody>
          <a:bodyPr/>
          <a:lstStyle/>
          <a:p>
            <a:r>
              <a:rPr lang="en-US" smtClean="0"/>
              <a:t>Credit Ratings, Loan Pricing and Loan Value</a:t>
            </a:r>
          </a:p>
        </p:txBody>
      </p:sp>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t>Default Rates and Credit Spreads  -- Note that Credit Spreads Increase When Default Rates Increase</a:t>
            </a:r>
          </a:p>
        </p:txBody>
      </p:sp>
      <p:pic>
        <p:nvPicPr>
          <p:cNvPr id="103427"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3"/>
          <p:cNvPicPr>
            <a:picLocks noChangeAspect="1" noChangeArrowheads="1"/>
          </p:cNvPicPr>
          <p:nvPr>
            <p:ph type="body" idx="1"/>
          </p:nvPr>
        </p:nvPicPr>
        <p:blipFill>
          <a:blip r:embed="rId2" cstate="print"/>
          <a:srcRect/>
          <a:stretch>
            <a:fillRect/>
          </a:stretch>
        </p:blipFill>
        <p:spPr>
          <a:xfrm>
            <a:off x="838200" y="2089150"/>
            <a:ext cx="7010400" cy="4083050"/>
          </a:xfrm>
        </p:spPr>
      </p:pic>
      <p:sp>
        <p:nvSpPr>
          <p:cNvPr id="104451" name="Line 4"/>
          <p:cNvSpPr>
            <a:spLocks noChangeShapeType="1"/>
          </p:cNvSpPr>
          <p:nvPr/>
        </p:nvSpPr>
        <p:spPr bwMode="auto">
          <a:xfrm flipV="1">
            <a:off x="4876800" y="3048000"/>
            <a:ext cx="1447800" cy="1371600"/>
          </a:xfrm>
          <a:prstGeom prst="line">
            <a:avLst/>
          </a:prstGeom>
          <a:noFill/>
          <a:ln w="12700">
            <a:solidFill>
              <a:schemeClr val="tx1"/>
            </a:solidFill>
            <a:round/>
            <a:headEnd type="none" w="sm" len="sm"/>
            <a:tailEnd type="triangle" w="sm" len="sm"/>
          </a:ln>
        </p:spPr>
        <p:txBody>
          <a:bodyPr/>
          <a:lstStyle/>
          <a:p>
            <a:endParaRPr lang="en-US"/>
          </a:p>
        </p:txBody>
      </p:sp>
      <p:sp>
        <p:nvSpPr>
          <p:cNvPr id="104452" name="Text Box 5"/>
          <p:cNvSpPr txBox="1">
            <a:spLocks noChangeArrowheads="1"/>
          </p:cNvSpPr>
          <p:nvPr/>
        </p:nvSpPr>
        <p:spPr bwMode="auto">
          <a:xfrm>
            <a:off x="4191000" y="2819400"/>
            <a:ext cx="16002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Increase of 5%</a:t>
            </a:r>
          </a:p>
        </p:txBody>
      </p:sp>
      <p:pic>
        <p:nvPicPr>
          <p:cNvPr id="104453" name="Picture 7"/>
          <p:cNvPicPr>
            <a:picLocks noChangeAspect="1" noChangeArrowheads="1"/>
          </p:cNvPicPr>
          <p:nvPr/>
        </p:nvPicPr>
        <p:blipFill>
          <a:blip r:embed="rId3" cstate="print"/>
          <a:srcRect/>
          <a:stretch>
            <a:fillRect/>
          </a:stretch>
        </p:blipFill>
        <p:spPr bwMode="auto">
          <a:xfrm>
            <a:off x="5257800" y="228600"/>
            <a:ext cx="3686175" cy="2257425"/>
          </a:xfrm>
          <a:prstGeom prst="rect">
            <a:avLst/>
          </a:prstGeom>
          <a:noFill/>
          <a:ln w="12700">
            <a:noFill/>
            <a:miter lim="800000"/>
            <a:headEnd type="none" w="sm" len="sm"/>
            <a:tailEnd type="none" w="sm" len="sm"/>
          </a:ln>
        </p:spPr>
      </p:pic>
      <p:sp>
        <p:nvSpPr>
          <p:cNvPr id="104454" name="Line 8"/>
          <p:cNvSpPr>
            <a:spLocks noChangeShapeType="1"/>
          </p:cNvSpPr>
          <p:nvPr/>
        </p:nvSpPr>
        <p:spPr bwMode="auto">
          <a:xfrm flipV="1">
            <a:off x="6858000" y="1524000"/>
            <a:ext cx="1219200" cy="2895600"/>
          </a:xfrm>
          <a:prstGeom prst="line">
            <a:avLst/>
          </a:prstGeom>
          <a:noFill/>
          <a:ln w="12700">
            <a:solidFill>
              <a:schemeClr val="tx1"/>
            </a:solidFill>
            <a:round/>
            <a:headEnd type="none" w="sm" len="sm"/>
            <a:tailEnd type="triangle" w="sm" len="sm"/>
          </a:ln>
        </p:spPr>
        <p:txBody>
          <a:bodyPr/>
          <a:lstStyle/>
          <a:p>
            <a:endParaRPr lang="en-US"/>
          </a:p>
        </p:txBody>
      </p:sp>
      <p:sp>
        <p:nvSpPr>
          <p:cNvPr id="104455" name="Text Box 9"/>
          <p:cNvSpPr txBox="1">
            <a:spLocks noChangeArrowheads="1"/>
          </p:cNvSpPr>
          <p:nvPr/>
        </p:nvSpPr>
        <p:spPr bwMode="auto">
          <a:xfrm>
            <a:off x="7620000" y="2895600"/>
            <a:ext cx="12192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Credit Crisis</a:t>
            </a:r>
          </a:p>
        </p:txBody>
      </p:sp>
      <p:pic>
        <p:nvPicPr>
          <p:cNvPr id="104456" name="Picture 10"/>
          <p:cNvPicPr>
            <a:picLocks noChangeAspect="1" noChangeArrowheads="1"/>
          </p:cNvPicPr>
          <p:nvPr/>
        </p:nvPicPr>
        <p:blipFill>
          <a:blip r:embed="rId4" cstate="print"/>
          <a:srcRect/>
          <a:stretch>
            <a:fillRect/>
          </a:stretch>
        </p:blipFill>
        <p:spPr bwMode="auto">
          <a:xfrm>
            <a:off x="0" y="0"/>
            <a:ext cx="3657600" cy="2428875"/>
          </a:xfrm>
          <a:prstGeom prst="rect">
            <a:avLst/>
          </a:prstGeom>
          <a:noFill/>
          <a:ln w="12700">
            <a:noFill/>
            <a:miter lim="800000"/>
            <a:headEnd type="none" w="sm" len="sm"/>
            <a:tailEnd type="none" w="sm" len="sm"/>
          </a:ln>
        </p:spPr>
      </p:pic>
      <p:sp>
        <p:nvSpPr>
          <p:cNvPr id="104457" name="Rectangle 2"/>
          <p:cNvSpPr>
            <a:spLocks noGrp="1" noChangeArrowheads="1"/>
          </p:cNvSpPr>
          <p:nvPr>
            <p:ph type="title"/>
          </p:nvPr>
        </p:nvSpPr>
        <p:spPr/>
        <p:txBody>
          <a:bodyPr/>
          <a:lstStyle/>
          <a:p>
            <a:pPr algn="ctr"/>
            <a:r>
              <a:rPr lang="en-US" smtClean="0"/>
              <a:t>Credit Spreads</a:t>
            </a:r>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Bond Ratings and Yield Spread</a:t>
            </a:r>
          </a:p>
        </p:txBody>
      </p:sp>
      <p:sp>
        <p:nvSpPr>
          <p:cNvPr id="105475" name="Rectangle 3"/>
          <p:cNvSpPr>
            <a:spLocks noGrp="1" noChangeArrowheads="1"/>
          </p:cNvSpPr>
          <p:nvPr>
            <p:ph type="body" idx="1"/>
          </p:nvPr>
        </p:nvSpPr>
        <p:spPr/>
        <p:txBody>
          <a:bodyPr/>
          <a:lstStyle/>
          <a:p>
            <a:r>
              <a:rPr lang="en-US" smtClean="0"/>
              <a:t>Credit classification is very important in establishing the access to funding and the cost of funding as illustrated on the graphs below:</a:t>
            </a:r>
          </a:p>
        </p:txBody>
      </p:sp>
      <p:pic>
        <p:nvPicPr>
          <p:cNvPr id="105476" name="Picture 4" descr="bond_yields"/>
          <p:cNvPicPr>
            <a:picLocks noChangeAspect="1" noChangeArrowheads="1"/>
          </p:cNvPicPr>
          <p:nvPr>
            <p:ph sz="half" idx="4294967295"/>
          </p:nvPr>
        </p:nvPicPr>
        <p:blipFill>
          <a:blip r:embed="rId2" cstate="print"/>
          <a:srcRect/>
          <a:stretch>
            <a:fillRect/>
          </a:stretch>
        </p:blipFill>
        <p:spPr>
          <a:xfrm>
            <a:off x="304800" y="2438400"/>
            <a:ext cx="3929063" cy="3344863"/>
          </a:xfrm>
          <a:noFill/>
        </p:spPr>
      </p:pic>
      <p:pic>
        <p:nvPicPr>
          <p:cNvPr id="105477" name="Picture 5" descr="bond_yields1"/>
          <p:cNvPicPr>
            <a:picLocks noChangeAspect="1" noChangeArrowheads="1"/>
          </p:cNvPicPr>
          <p:nvPr>
            <p:ph sz="half" idx="4294967295"/>
          </p:nvPr>
        </p:nvPicPr>
        <p:blipFill>
          <a:blip r:embed="rId3" cstate="print"/>
          <a:srcRect/>
          <a:stretch>
            <a:fillRect/>
          </a:stretch>
        </p:blipFill>
        <p:spPr>
          <a:xfrm>
            <a:off x="4343400" y="2444750"/>
            <a:ext cx="4267200" cy="3281363"/>
          </a:xfrm>
          <a:noFill/>
        </p:spPr>
      </p:pic>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smtClean="0"/>
              <a:t>Table of Bond Spreads</a:t>
            </a:r>
          </a:p>
        </p:txBody>
      </p:sp>
      <p:sp>
        <p:nvSpPr>
          <p:cNvPr id="106499" name="Rectangle 3"/>
          <p:cNvSpPr>
            <a:spLocks noGrp="1" noChangeArrowheads="1"/>
          </p:cNvSpPr>
          <p:nvPr>
            <p:ph type="body" idx="1"/>
          </p:nvPr>
        </p:nvSpPr>
        <p:spPr/>
        <p:txBody>
          <a:bodyPr/>
          <a:lstStyle/>
          <a:p>
            <a:r>
              <a:rPr lang="en-US" smtClean="0"/>
              <a:t>The following is an example of bond spreads at a point in time (bondsonline.com).  These spreads change over time.</a:t>
            </a:r>
          </a:p>
          <a:p>
            <a:endParaRPr lang="en-US" smtClean="0"/>
          </a:p>
          <a:p>
            <a:pPr>
              <a:buFontTx/>
              <a:buNone/>
            </a:pPr>
            <a:endParaRPr lang="en-US" smtClean="0"/>
          </a:p>
        </p:txBody>
      </p:sp>
      <p:pic>
        <p:nvPicPr>
          <p:cNvPr id="106500" name="Picture 4"/>
          <p:cNvPicPr>
            <a:picLocks noChangeAspect="1" noChangeArrowheads="1"/>
          </p:cNvPicPr>
          <p:nvPr/>
        </p:nvPicPr>
        <p:blipFill>
          <a:blip r:embed="rId2" cstate="print"/>
          <a:srcRect/>
          <a:stretch>
            <a:fillRect/>
          </a:stretch>
        </p:blipFill>
        <p:spPr bwMode="auto">
          <a:xfrm>
            <a:off x="1066800" y="2590800"/>
            <a:ext cx="7010400" cy="3541713"/>
          </a:xfrm>
          <a:prstGeom prst="rect">
            <a:avLst/>
          </a:prstGeom>
          <a:noFill/>
          <a:ln w="9525">
            <a:noFill/>
            <a:miter lim="800000"/>
            <a:headEnd/>
            <a:tailEnd/>
          </a:ln>
        </p:spPr>
      </p:pic>
      <p:sp>
        <p:nvSpPr>
          <p:cNvPr id="106501" name="Text Box 5"/>
          <p:cNvSpPr txBox="1">
            <a:spLocks noChangeArrowheads="1"/>
          </p:cNvSpPr>
          <p:nvPr/>
        </p:nvSpPr>
        <p:spPr bwMode="auto">
          <a:xfrm>
            <a:off x="6019800" y="3124200"/>
            <a:ext cx="16002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Note the Jump at BB+ to BB</a:t>
            </a:r>
          </a:p>
        </p:txBody>
      </p:sp>
      <p:sp>
        <p:nvSpPr>
          <p:cNvPr id="106502" name="Line 6"/>
          <p:cNvSpPr>
            <a:spLocks noChangeShapeType="1"/>
          </p:cNvSpPr>
          <p:nvPr/>
        </p:nvSpPr>
        <p:spPr bwMode="auto">
          <a:xfrm flipH="1">
            <a:off x="3352800" y="3581400"/>
            <a:ext cx="2438400" cy="14478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AutoShape 2"/>
          <p:cNvSpPr>
            <a:spLocks noChangeArrowheads="1"/>
          </p:cNvSpPr>
          <p:nvPr/>
        </p:nvSpPr>
        <p:spPr bwMode="invGray">
          <a:xfrm>
            <a:off x="3219450" y="2505075"/>
            <a:ext cx="2800350" cy="2381250"/>
          </a:xfrm>
          <a:prstGeom prst="triangle">
            <a:avLst>
              <a:gd name="adj" fmla="val 50000"/>
            </a:avLst>
          </a:prstGeom>
          <a:solidFill>
            <a:srgbClr val="FFFF99"/>
          </a:solidFill>
          <a:ln w="9525">
            <a:noFill/>
            <a:miter lim="800000"/>
            <a:headEnd/>
            <a:tailEnd/>
          </a:ln>
        </p:spPr>
        <p:txBody>
          <a:bodyPr wrap="none" anchor="ctr"/>
          <a:lstStyle/>
          <a:p>
            <a:endParaRPr lang="en-US"/>
          </a:p>
        </p:txBody>
      </p:sp>
      <p:sp>
        <p:nvSpPr>
          <p:cNvPr id="107523" name="Text Box 3"/>
          <p:cNvSpPr txBox="1">
            <a:spLocks noChangeArrowheads="1"/>
          </p:cNvSpPr>
          <p:nvPr/>
        </p:nvSpPr>
        <p:spPr bwMode="invGray">
          <a:xfrm>
            <a:off x="4010025" y="2019300"/>
            <a:ext cx="1219200" cy="427038"/>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S</a:t>
            </a:r>
          </a:p>
        </p:txBody>
      </p:sp>
      <p:sp>
        <p:nvSpPr>
          <p:cNvPr id="107524" name="Text Box 4"/>
          <p:cNvSpPr txBox="1">
            <a:spLocks noChangeArrowheads="1"/>
          </p:cNvSpPr>
          <p:nvPr/>
        </p:nvSpPr>
        <p:spPr bwMode="invGray">
          <a:xfrm>
            <a:off x="2714625" y="4881563"/>
            <a:ext cx="514350" cy="427037"/>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P</a:t>
            </a:r>
          </a:p>
        </p:txBody>
      </p:sp>
      <p:sp>
        <p:nvSpPr>
          <p:cNvPr id="107525" name="Text Box 5"/>
          <p:cNvSpPr txBox="1">
            <a:spLocks noChangeArrowheads="1"/>
          </p:cNvSpPr>
          <p:nvPr/>
        </p:nvSpPr>
        <p:spPr bwMode="invGray">
          <a:xfrm>
            <a:off x="5991225" y="4881563"/>
            <a:ext cx="409575" cy="427037"/>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R</a:t>
            </a:r>
          </a:p>
        </p:txBody>
      </p:sp>
      <p:sp>
        <p:nvSpPr>
          <p:cNvPr id="107526" name="Rectangle 6"/>
          <p:cNvSpPr>
            <a:spLocks noChangeArrowheads="1"/>
          </p:cNvSpPr>
          <p:nvPr/>
        </p:nvSpPr>
        <p:spPr bwMode="auto">
          <a:xfrm>
            <a:off x="2047875" y="1914525"/>
            <a:ext cx="5143500" cy="3667125"/>
          </a:xfrm>
          <a:prstGeom prst="rect">
            <a:avLst/>
          </a:prstGeom>
          <a:noFill/>
          <a:ln w="19050">
            <a:solidFill>
              <a:srgbClr val="FFFFFF"/>
            </a:solidFill>
            <a:miter lim="800000"/>
            <a:headEnd/>
            <a:tailEnd/>
          </a:ln>
        </p:spPr>
        <p:txBody>
          <a:bodyPr wrap="none" anchor="ctr"/>
          <a:lstStyle/>
          <a:p>
            <a:endParaRPr lang="en-US"/>
          </a:p>
        </p:txBody>
      </p:sp>
      <p:sp>
        <p:nvSpPr>
          <p:cNvPr id="107527" name="Text Box 7"/>
          <p:cNvSpPr txBox="1">
            <a:spLocks noChangeArrowheads="1"/>
          </p:cNvSpPr>
          <p:nvPr/>
        </p:nvSpPr>
        <p:spPr bwMode="auto">
          <a:xfrm>
            <a:off x="0" y="5562600"/>
            <a:ext cx="8410575" cy="641350"/>
          </a:xfrm>
          <a:prstGeom prst="rect">
            <a:avLst/>
          </a:prstGeom>
          <a:noFill/>
          <a:ln w="9525">
            <a:noFill/>
            <a:miter lim="800000"/>
            <a:headEnd/>
            <a:tailEnd/>
          </a:ln>
        </p:spPr>
        <p:txBody>
          <a:bodyPr>
            <a:spAutoFit/>
          </a:bodyPr>
          <a:lstStyle/>
          <a:p>
            <a:pPr lvl="2" indent="-514350" algn="l" defTabSz="762000">
              <a:spcBef>
                <a:spcPct val="50000"/>
              </a:spcBef>
              <a:buFont typeface="Wingdings" pitchFamily="2" charset="2"/>
              <a:buChar char="Ø"/>
              <a:tabLst>
                <a:tab pos="685800" algn="l"/>
              </a:tabLst>
            </a:pPr>
            <a:r>
              <a:rPr lang="en-US" sz="1800"/>
              <a:t>The credit spread  (s) can be characterized as the default probability (P)  times the loss in the event of a default (R).</a:t>
            </a:r>
          </a:p>
        </p:txBody>
      </p:sp>
      <p:sp>
        <p:nvSpPr>
          <p:cNvPr id="107528" name="Text Box 8"/>
          <p:cNvSpPr txBox="1">
            <a:spLocks noChangeArrowheads="1"/>
          </p:cNvSpPr>
          <p:nvPr/>
        </p:nvSpPr>
        <p:spPr bwMode="auto">
          <a:xfrm>
            <a:off x="685800" y="2743200"/>
            <a:ext cx="2981325" cy="488950"/>
          </a:xfrm>
          <a:prstGeom prst="rect">
            <a:avLst/>
          </a:prstGeom>
          <a:noFill/>
          <a:ln w="9525">
            <a:noFill/>
            <a:miter lim="800000"/>
            <a:headEnd/>
            <a:tailEnd/>
          </a:ln>
        </p:spPr>
        <p:txBody>
          <a:bodyPr>
            <a:spAutoFit/>
          </a:bodyPr>
          <a:lstStyle/>
          <a:p>
            <a:pPr algn="l" defTabSz="762000">
              <a:spcBef>
                <a:spcPct val="50000"/>
              </a:spcBef>
            </a:pPr>
            <a:r>
              <a:rPr lang="en-US" sz="2600">
                <a:latin typeface="Times New Roman" pitchFamily="18" charset="0"/>
              </a:rPr>
              <a:t>The Credit Triangle</a:t>
            </a:r>
          </a:p>
        </p:txBody>
      </p:sp>
      <p:sp>
        <p:nvSpPr>
          <p:cNvPr id="107529" name="Text Box 9"/>
          <p:cNvSpPr txBox="1">
            <a:spLocks noChangeArrowheads="1"/>
          </p:cNvSpPr>
          <p:nvPr/>
        </p:nvSpPr>
        <p:spPr bwMode="auto">
          <a:xfrm>
            <a:off x="3819525" y="3981450"/>
            <a:ext cx="1609725" cy="396875"/>
          </a:xfrm>
          <a:prstGeom prst="rect">
            <a:avLst/>
          </a:prstGeom>
          <a:noFill/>
          <a:ln w="9525">
            <a:noFill/>
            <a:miter lim="800000"/>
            <a:headEnd/>
            <a:tailEnd/>
          </a:ln>
        </p:spPr>
        <p:txBody>
          <a:bodyPr>
            <a:spAutoFit/>
          </a:bodyPr>
          <a:lstStyle/>
          <a:p>
            <a:pPr defTabSz="762000">
              <a:buClr>
                <a:schemeClr val="tx2"/>
              </a:buClr>
            </a:pPr>
            <a:r>
              <a:rPr lang="en-US" sz="2000" b="1">
                <a:latin typeface="Times New Roman" pitchFamily="18" charset="0"/>
              </a:rPr>
              <a:t>S = P (1-R)</a:t>
            </a:r>
          </a:p>
        </p:txBody>
      </p:sp>
      <p:sp>
        <p:nvSpPr>
          <p:cNvPr id="107530" name="Rectangle 10"/>
          <p:cNvSpPr>
            <a:spLocks noGrp="1" noChangeArrowheads="1"/>
          </p:cNvSpPr>
          <p:nvPr>
            <p:ph type="title"/>
          </p:nvPr>
        </p:nvSpPr>
        <p:spPr/>
        <p:txBody>
          <a:bodyPr/>
          <a:lstStyle/>
          <a:p>
            <a:r>
              <a:rPr lang="en-US" smtClean="0"/>
              <a:t>Theory of Credit Spreads: Credit Spread on Debt Facilities</a:t>
            </a:r>
          </a:p>
        </p:txBody>
      </p:sp>
      <p:sp>
        <p:nvSpPr>
          <p:cNvPr id="107531" name="Rectangle 11"/>
          <p:cNvSpPr>
            <a:spLocks noGrp="1" noChangeArrowheads="1"/>
          </p:cNvSpPr>
          <p:nvPr>
            <p:ph type="body" idx="1"/>
          </p:nvPr>
        </p:nvSpPr>
        <p:spPr/>
        <p:txBody>
          <a:bodyPr/>
          <a:lstStyle/>
          <a:p>
            <a:r>
              <a:rPr lang="en-US" smtClean="0"/>
              <a:t>The spread on a loan is directly related to the probability of default and the loss, given default.</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 Box 2"/>
          <p:cNvSpPr txBox="1">
            <a:spLocks noChangeArrowheads="1"/>
          </p:cNvSpPr>
          <p:nvPr/>
        </p:nvSpPr>
        <p:spPr bwMode="auto">
          <a:xfrm>
            <a:off x="3048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spcBef>
                <a:spcPct val="50000"/>
              </a:spcBef>
            </a:pPr>
            <a:r>
              <a:rPr lang="en-US" sz="1600" b="1">
                <a:latin typeface="Times New Roman" pitchFamily="18" charset="0"/>
              </a:rPr>
              <a:t>EXPECTED LOSS</a:t>
            </a:r>
          </a:p>
          <a:p>
            <a:pPr eaLnBrk="1" hangingPunct="1">
              <a:spcBef>
                <a:spcPct val="50000"/>
              </a:spcBef>
            </a:pPr>
            <a:endParaRPr lang="en-US" sz="1600" b="1">
              <a:latin typeface="Times New Roman" pitchFamily="18" charset="0"/>
            </a:endParaRPr>
          </a:p>
          <a:p>
            <a:pPr eaLnBrk="1" hangingPunct="1">
              <a:spcBef>
                <a:spcPct val="50000"/>
              </a:spcBef>
            </a:pPr>
            <a:r>
              <a:rPr lang="en-US" sz="1600" b="1">
                <a:latin typeface="Times New Roman" pitchFamily="18" charset="0"/>
              </a:rPr>
              <a:t>$$</a:t>
            </a:r>
          </a:p>
        </p:txBody>
      </p:sp>
      <p:sp>
        <p:nvSpPr>
          <p:cNvPr id="108547" name="Text Box 3"/>
          <p:cNvSpPr txBox="1">
            <a:spLocks noChangeArrowheads="1"/>
          </p:cNvSpPr>
          <p:nvPr/>
        </p:nvSpPr>
        <p:spPr bwMode="auto">
          <a:xfrm>
            <a:off x="2133600" y="3429000"/>
            <a:ext cx="381000" cy="457200"/>
          </a:xfrm>
          <a:prstGeom prst="rect">
            <a:avLst/>
          </a:prstGeom>
          <a:noFill/>
          <a:ln w="9525">
            <a:noFill/>
            <a:miter lim="800000"/>
            <a:headEnd/>
            <a:tailEnd/>
          </a:ln>
        </p:spPr>
        <p:txBody>
          <a:bodyPr>
            <a:spAutoFit/>
          </a:bodyPr>
          <a:lstStyle/>
          <a:p>
            <a:pPr algn="l" eaLnBrk="1" hangingPunct="1">
              <a:spcBef>
                <a:spcPct val="50000"/>
              </a:spcBef>
            </a:pPr>
            <a:r>
              <a:rPr lang="en-US" sz="2400">
                <a:latin typeface="Times New Roman" pitchFamily="18" charset="0"/>
              </a:rPr>
              <a:t>=</a:t>
            </a:r>
          </a:p>
        </p:txBody>
      </p:sp>
      <p:sp>
        <p:nvSpPr>
          <p:cNvPr id="108548" name="Text Box 4"/>
          <p:cNvSpPr txBox="1">
            <a:spLocks noChangeArrowheads="1"/>
          </p:cNvSpPr>
          <p:nvPr/>
        </p:nvSpPr>
        <p:spPr bwMode="auto">
          <a:xfrm>
            <a:off x="25146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spcBef>
                <a:spcPct val="50000"/>
              </a:spcBef>
            </a:pPr>
            <a:r>
              <a:rPr lang="en-US" sz="1600" b="1">
                <a:latin typeface="Times New Roman" pitchFamily="18" charset="0"/>
              </a:rPr>
              <a:t>Probability of Default</a:t>
            </a:r>
          </a:p>
          <a:p>
            <a:pPr eaLnBrk="1" hangingPunct="1">
              <a:spcBef>
                <a:spcPct val="50000"/>
              </a:spcBef>
            </a:pPr>
            <a:r>
              <a:rPr lang="en-US" sz="1600" b="1">
                <a:latin typeface="Times New Roman" pitchFamily="18" charset="0"/>
              </a:rPr>
              <a:t>(PD)</a:t>
            </a:r>
          </a:p>
          <a:p>
            <a:pPr eaLnBrk="1" hangingPunct="1">
              <a:spcBef>
                <a:spcPct val="50000"/>
              </a:spcBef>
            </a:pPr>
            <a:r>
              <a:rPr lang="en-US" sz="1600" b="1">
                <a:latin typeface="Times New Roman" pitchFamily="18" charset="0"/>
              </a:rPr>
              <a:t>%</a:t>
            </a:r>
          </a:p>
        </p:txBody>
      </p:sp>
      <p:sp>
        <p:nvSpPr>
          <p:cNvPr id="108549" name="Text Box 5"/>
          <p:cNvSpPr txBox="1">
            <a:spLocks noChangeArrowheads="1"/>
          </p:cNvSpPr>
          <p:nvPr/>
        </p:nvSpPr>
        <p:spPr bwMode="auto">
          <a:xfrm>
            <a:off x="4343400" y="3352800"/>
            <a:ext cx="336550" cy="457200"/>
          </a:xfrm>
          <a:prstGeom prst="rect">
            <a:avLst/>
          </a:prstGeom>
          <a:noFill/>
          <a:ln w="9525">
            <a:noFill/>
            <a:miter lim="800000"/>
            <a:headEnd/>
            <a:tailEnd/>
          </a:ln>
        </p:spPr>
        <p:txBody>
          <a:bodyPr wrap="none">
            <a:spAutoFit/>
          </a:bodyPr>
          <a:lstStyle/>
          <a:p>
            <a:pPr algn="l" eaLnBrk="1" hangingPunct="1"/>
            <a:r>
              <a:rPr lang="en-US" sz="2400"/>
              <a:t>x</a:t>
            </a:r>
          </a:p>
        </p:txBody>
      </p:sp>
      <p:sp>
        <p:nvSpPr>
          <p:cNvPr id="108550" name="Text Box 6"/>
          <p:cNvSpPr txBox="1">
            <a:spLocks noChangeArrowheads="1"/>
          </p:cNvSpPr>
          <p:nvPr/>
        </p:nvSpPr>
        <p:spPr bwMode="auto">
          <a:xfrm>
            <a:off x="47244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lnSpc>
                <a:spcPct val="75000"/>
              </a:lnSpc>
              <a:spcBef>
                <a:spcPct val="50000"/>
              </a:spcBef>
            </a:pPr>
            <a:r>
              <a:rPr lang="en-US" sz="1600" b="1">
                <a:latin typeface="Times New Roman" pitchFamily="18" charset="0"/>
              </a:rPr>
              <a:t>Loss Severity </a:t>
            </a:r>
          </a:p>
          <a:p>
            <a:pPr eaLnBrk="1" hangingPunct="1">
              <a:lnSpc>
                <a:spcPct val="75000"/>
              </a:lnSpc>
              <a:spcBef>
                <a:spcPct val="50000"/>
              </a:spcBef>
            </a:pPr>
            <a:r>
              <a:rPr lang="en-US" sz="1600" b="1">
                <a:latin typeface="Times New Roman" pitchFamily="18" charset="0"/>
              </a:rPr>
              <a:t>Given Default</a:t>
            </a:r>
          </a:p>
          <a:p>
            <a:pPr eaLnBrk="1" hangingPunct="1">
              <a:spcBef>
                <a:spcPct val="50000"/>
              </a:spcBef>
            </a:pPr>
            <a:r>
              <a:rPr lang="en-US" sz="1600" b="1">
                <a:latin typeface="Times New Roman" pitchFamily="18" charset="0"/>
              </a:rPr>
              <a:t>(Severity)</a:t>
            </a:r>
          </a:p>
          <a:p>
            <a:pPr eaLnBrk="1" hangingPunct="1">
              <a:spcBef>
                <a:spcPct val="50000"/>
              </a:spcBef>
            </a:pPr>
            <a:r>
              <a:rPr lang="en-US" sz="1600" b="1">
                <a:latin typeface="Times New Roman" pitchFamily="18" charset="0"/>
              </a:rPr>
              <a:t>%</a:t>
            </a:r>
          </a:p>
        </p:txBody>
      </p:sp>
      <p:sp>
        <p:nvSpPr>
          <p:cNvPr id="108551" name="Text Box 7"/>
          <p:cNvSpPr txBox="1">
            <a:spLocks noChangeArrowheads="1"/>
          </p:cNvSpPr>
          <p:nvPr/>
        </p:nvSpPr>
        <p:spPr bwMode="auto">
          <a:xfrm>
            <a:off x="69342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lnSpc>
                <a:spcPct val="75000"/>
              </a:lnSpc>
              <a:spcBef>
                <a:spcPct val="50000"/>
              </a:spcBef>
            </a:pPr>
            <a:r>
              <a:rPr lang="en-US" sz="1600" b="1">
                <a:latin typeface="Times New Roman" pitchFamily="18" charset="0"/>
              </a:rPr>
              <a:t>Loan Equivalent</a:t>
            </a:r>
          </a:p>
          <a:p>
            <a:pPr eaLnBrk="1" hangingPunct="1">
              <a:lnSpc>
                <a:spcPct val="75000"/>
              </a:lnSpc>
              <a:spcBef>
                <a:spcPct val="50000"/>
              </a:spcBef>
            </a:pPr>
            <a:r>
              <a:rPr lang="en-US" sz="1600" b="1">
                <a:latin typeface="Times New Roman" pitchFamily="18" charset="0"/>
              </a:rPr>
              <a:t>Exposure</a:t>
            </a:r>
          </a:p>
          <a:p>
            <a:pPr eaLnBrk="1" hangingPunct="1">
              <a:spcBef>
                <a:spcPct val="50000"/>
              </a:spcBef>
            </a:pPr>
            <a:r>
              <a:rPr lang="en-US" sz="1600" b="1">
                <a:latin typeface="Times New Roman" pitchFamily="18" charset="0"/>
              </a:rPr>
              <a:t>(Exposure)</a:t>
            </a:r>
          </a:p>
          <a:p>
            <a:pPr eaLnBrk="1" hangingPunct="1">
              <a:spcBef>
                <a:spcPct val="50000"/>
              </a:spcBef>
            </a:pPr>
            <a:r>
              <a:rPr lang="en-US" sz="1600" b="1">
                <a:latin typeface="Times New Roman" pitchFamily="18" charset="0"/>
              </a:rPr>
              <a:t>$$</a:t>
            </a:r>
          </a:p>
        </p:txBody>
      </p:sp>
      <p:sp>
        <p:nvSpPr>
          <p:cNvPr id="108552" name="Text Box 8"/>
          <p:cNvSpPr txBox="1">
            <a:spLocks noChangeArrowheads="1"/>
          </p:cNvSpPr>
          <p:nvPr/>
        </p:nvSpPr>
        <p:spPr bwMode="auto">
          <a:xfrm>
            <a:off x="6553200" y="3352800"/>
            <a:ext cx="336550" cy="457200"/>
          </a:xfrm>
          <a:prstGeom prst="rect">
            <a:avLst/>
          </a:prstGeom>
          <a:noFill/>
          <a:ln w="9525">
            <a:noFill/>
            <a:miter lim="800000"/>
            <a:headEnd/>
            <a:tailEnd/>
          </a:ln>
        </p:spPr>
        <p:txBody>
          <a:bodyPr wrap="none">
            <a:spAutoFit/>
          </a:bodyPr>
          <a:lstStyle/>
          <a:p>
            <a:pPr algn="l" eaLnBrk="1" hangingPunct="1"/>
            <a:r>
              <a:rPr lang="en-US" sz="2400"/>
              <a:t>x</a:t>
            </a:r>
          </a:p>
        </p:txBody>
      </p:sp>
      <p:sp>
        <p:nvSpPr>
          <p:cNvPr id="108553" name="Text Box 9"/>
          <p:cNvSpPr txBox="1">
            <a:spLocks noChangeArrowheads="1"/>
          </p:cNvSpPr>
          <p:nvPr/>
        </p:nvSpPr>
        <p:spPr bwMode="auto">
          <a:xfrm>
            <a:off x="304800" y="5486400"/>
            <a:ext cx="5486400" cy="366713"/>
          </a:xfrm>
          <a:prstGeom prst="rect">
            <a:avLst/>
          </a:prstGeom>
          <a:noFill/>
          <a:ln w="9525">
            <a:noFill/>
            <a:miter lim="800000"/>
            <a:headEnd/>
            <a:tailEnd/>
          </a:ln>
        </p:spPr>
        <p:txBody>
          <a:bodyPr>
            <a:spAutoFit/>
          </a:bodyPr>
          <a:lstStyle/>
          <a:p>
            <a:pPr algn="l" eaLnBrk="1" hangingPunct="1">
              <a:spcBef>
                <a:spcPct val="50000"/>
              </a:spcBef>
            </a:pPr>
            <a:r>
              <a:rPr lang="en-US" sz="1800" b="1">
                <a:latin typeface="Times New Roman" pitchFamily="18" charset="0"/>
              </a:rPr>
              <a:t>The focus of grading tools is on modeling PD</a:t>
            </a:r>
          </a:p>
        </p:txBody>
      </p:sp>
      <p:sp>
        <p:nvSpPr>
          <p:cNvPr id="108554" name="Text Box 10"/>
          <p:cNvSpPr txBox="1">
            <a:spLocks noChangeArrowheads="1"/>
          </p:cNvSpPr>
          <p:nvPr/>
        </p:nvSpPr>
        <p:spPr bwMode="auto">
          <a:xfrm>
            <a:off x="24384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What is the probability of the counterparty defaulting?</a:t>
            </a:r>
          </a:p>
        </p:txBody>
      </p:sp>
      <p:sp>
        <p:nvSpPr>
          <p:cNvPr id="108555" name="Text Box 11"/>
          <p:cNvSpPr txBox="1">
            <a:spLocks noChangeArrowheads="1"/>
          </p:cNvSpPr>
          <p:nvPr/>
        </p:nvSpPr>
        <p:spPr bwMode="auto">
          <a:xfrm>
            <a:off x="46482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If default occurs, how much of this do we expect to lose?</a:t>
            </a:r>
          </a:p>
        </p:txBody>
      </p:sp>
      <p:sp>
        <p:nvSpPr>
          <p:cNvPr id="108556" name="Text Box 12"/>
          <p:cNvSpPr txBox="1">
            <a:spLocks noChangeArrowheads="1"/>
          </p:cNvSpPr>
          <p:nvPr/>
        </p:nvSpPr>
        <p:spPr bwMode="auto">
          <a:xfrm>
            <a:off x="67818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If default occurs, how much exposure do we expect to have?</a:t>
            </a:r>
          </a:p>
        </p:txBody>
      </p:sp>
      <p:sp>
        <p:nvSpPr>
          <p:cNvPr id="108557" name="AutoShape 13"/>
          <p:cNvSpPr>
            <a:spLocks/>
          </p:cNvSpPr>
          <p:nvPr/>
        </p:nvSpPr>
        <p:spPr bwMode="auto">
          <a:xfrm rot="5400000">
            <a:off x="3314700" y="1638300"/>
            <a:ext cx="152400" cy="1752600"/>
          </a:xfrm>
          <a:prstGeom prst="leftBracket">
            <a:avLst>
              <a:gd name="adj" fmla="val 95833"/>
            </a:avLst>
          </a:prstGeom>
          <a:noFill/>
          <a:ln w="9525">
            <a:solidFill>
              <a:schemeClr val="tx1"/>
            </a:solidFill>
            <a:round/>
            <a:headEnd/>
            <a:tailEnd/>
          </a:ln>
        </p:spPr>
        <p:txBody>
          <a:bodyPr wrap="none" anchor="ctr"/>
          <a:lstStyle/>
          <a:p>
            <a:endParaRPr lang="en-US"/>
          </a:p>
        </p:txBody>
      </p:sp>
      <p:sp>
        <p:nvSpPr>
          <p:cNvPr id="108558" name="AutoShape 14"/>
          <p:cNvSpPr>
            <a:spLocks/>
          </p:cNvSpPr>
          <p:nvPr/>
        </p:nvSpPr>
        <p:spPr bwMode="auto">
          <a:xfrm rot="5400000">
            <a:off x="6629400" y="533400"/>
            <a:ext cx="152400" cy="3962400"/>
          </a:xfrm>
          <a:prstGeom prst="leftBracket">
            <a:avLst>
              <a:gd name="adj" fmla="val 216667"/>
            </a:avLst>
          </a:prstGeom>
          <a:noFill/>
          <a:ln w="9525">
            <a:solidFill>
              <a:schemeClr val="tx1"/>
            </a:solidFill>
            <a:round/>
            <a:headEnd/>
            <a:tailEnd/>
          </a:ln>
        </p:spPr>
        <p:txBody>
          <a:bodyPr wrap="none" anchor="ctr"/>
          <a:lstStyle/>
          <a:p>
            <a:endParaRPr lang="en-US"/>
          </a:p>
        </p:txBody>
      </p:sp>
      <p:sp>
        <p:nvSpPr>
          <p:cNvPr id="108559" name="Text Box 15"/>
          <p:cNvSpPr txBox="1">
            <a:spLocks noChangeArrowheads="1"/>
          </p:cNvSpPr>
          <p:nvPr/>
        </p:nvSpPr>
        <p:spPr bwMode="auto">
          <a:xfrm>
            <a:off x="2667000" y="1905000"/>
            <a:ext cx="1524000" cy="336550"/>
          </a:xfrm>
          <a:prstGeom prst="rect">
            <a:avLst/>
          </a:prstGeom>
          <a:noFill/>
          <a:ln w="9525">
            <a:noFill/>
            <a:miter lim="800000"/>
            <a:headEnd/>
            <a:tailEnd/>
          </a:ln>
        </p:spPr>
        <p:txBody>
          <a:bodyPr>
            <a:spAutoFit/>
          </a:bodyPr>
          <a:lstStyle/>
          <a:p>
            <a:pPr algn="l" eaLnBrk="1" hangingPunct="1">
              <a:spcBef>
                <a:spcPct val="50000"/>
              </a:spcBef>
            </a:pPr>
            <a:endParaRPr lang="en-US" sz="1600">
              <a:latin typeface="Times New Roman" pitchFamily="18" charset="0"/>
            </a:endParaRPr>
          </a:p>
        </p:txBody>
      </p:sp>
      <p:sp>
        <p:nvSpPr>
          <p:cNvPr id="108560" name="Text Box 16"/>
          <p:cNvSpPr txBox="1">
            <a:spLocks noChangeArrowheads="1"/>
          </p:cNvSpPr>
          <p:nvPr/>
        </p:nvSpPr>
        <p:spPr bwMode="auto">
          <a:xfrm>
            <a:off x="2514600" y="1981200"/>
            <a:ext cx="1752600" cy="336550"/>
          </a:xfrm>
          <a:prstGeom prst="rect">
            <a:avLst/>
          </a:prstGeom>
          <a:noFill/>
          <a:ln w="9525">
            <a:noFill/>
            <a:miter lim="800000"/>
            <a:headEnd/>
            <a:tailEnd/>
          </a:ln>
        </p:spPr>
        <p:txBody>
          <a:bodyPr>
            <a:spAutoFit/>
          </a:bodyPr>
          <a:lstStyle/>
          <a:p>
            <a:pPr eaLnBrk="1" hangingPunct="1">
              <a:spcBef>
                <a:spcPct val="50000"/>
              </a:spcBef>
            </a:pPr>
            <a:r>
              <a:rPr lang="en-US" sz="1600" b="1">
                <a:latin typeface="Times New Roman" pitchFamily="18" charset="0"/>
              </a:rPr>
              <a:t>Borrower Risk</a:t>
            </a:r>
            <a:r>
              <a:rPr lang="en-US" sz="1600">
                <a:latin typeface="Times New Roman" pitchFamily="18" charset="0"/>
              </a:rPr>
              <a:t> </a:t>
            </a:r>
          </a:p>
        </p:txBody>
      </p:sp>
      <p:sp>
        <p:nvSpPr>
          <p:cNvPr id="108561" name="Text Box 17"/>
          <p:cNvSpPr txBox="1">
            <a:spLocks noChangeArrowheads="1"/>
          </p:cNvSpPr>
          <p:nvPr/>
        </p:nvSpPr>
        <p:spPr bwMode="auto">
          <a:xfrm>
            <a:off x="5334000" y="1981200"/>
            <a:ext cx="2895600" cy="336550"/>
          </a:xfrm>
          <a:prstGeom prst="rect">
            <a:avLst/>
          </a:prstGeom>
          <a:noFill/>
          <a:ln w="9525">
            <a:noFill/>
            <a:miter lim="800000"/>
            <a:headEnd/>
            <a:tailEnd/>
          </a:ln>
        </p:spPr>
        <p:txBody>
          <a:bodyPr>
            <a:spAutoFit/>
          </a:bodyPr>
          <a:lstStyle/>
          <a:p>
            <a:pPr eaLnBrk="1" hangingPunct="1">
              <a:spcBef>
                <a:spcPct val="50000"/>
              </a:spcBef>
            </a:pPr>
            <a:r>
              <a:rPr lang="en-US" sz="1600" b="1">
                <a:latin typeface="Times New Roman" pitchFamily="18" charset="0"/>
              </a:rPr>
              <a:t>Facility Risk Related</a:t>
            </a:r>
          </a:p>
        </p:txBody>
      </p:sp>
      <p:sp>
        <p:nvSpPr>
          <p:cNvPr id="108562" name="Rectangle 18"/>
          <p:cNvSpPr>
            <a:spLocks noGrp="1" noChangeArrowheads="1"/>
          </p:cNvSpPr>
          <p:nvPr>
            <p:ph type="title"/>
          </p:nvPr>
        </p:nvSpPr>
        <p:spPr/>
        <p:txBody>
          <a:bodyPr/>
          <a:lstStyle/>
          <a:p>
            <a:r>
              <a:rPr lang="en-US" smtClean="0"/>
              <a:t>Expected Loss Can Be Broken Down Into Three Components</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mtClean="0"/>
              <a:t>Comparison of PD x LGD with Precise Formula</a:t>
            </a:r>
            <a:br>
              <a:rPr lang="en-US" smtClean="0"/>
            </a:br>
            <a:r>
              <a:rPr lang="en-US" smtClean="0"/>
              <a:t>Case 1: No LGD and One Year</a:t>
            </a:r>
          </a:p>
        </p:txBody>
      </p:sp>
      <p:sp>
        <p:nvSpPr>
          <p:cNvPr id="109571" name="Rectangle 4"/>
          <p:cNvSpPr>
            <a:spLocks noGrp="1" noChangeArrowheads="1"/>
          </p:cNvSpPr>
          <p:nvPr>
            <p:ph type="body" idx="1"/>
          </p:nvPr>
        </p:nvSpPr>
        <p:spPr/>
        <p:txBody>
          <a:bodyPr/>
          <a:lstStyle/>
          <a:p>
            <a:r>
              <a:rPr lang="en-US" smtClean="0"/>
              <a:t>.</a:t>
            </a:r>
          </a:p>
          <a:p>
            <a:endParaRPr lang="en-US" smtClean="0"/>
          </a:p>
        </p:txBody>
      </p:sp>
      <p:pic>
        <p:nvPicPr>
          <p:cNvPr id="109572" name="Picture 5"/>
          <p:cNvPicPr>
            <a:picLocks noChangeAspect="1" noChangeArrowheads="1"/>
          </p:cNvPicPr>
          <p:nvPr/>
        </p:nvPicPr>
        <p:blipFill>
          <a:blip r:embed="rId2" cstate="print"/>
          <a:srcRect/>
          <a:stretch>
            <a:fillRect/>
          </a:stretch>
        </p:blipFill>
        <p:spPr bwMode="auto">
          <a:xfrm>
            <a:off x="1905000" y="1600200"/>
            <a:ext cx="4629150" cy="457993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mtClean="0"/>
              <a:t>Comparison of PD x LGD with Precise Formula</a:t>
            </a:r>
            <a:br>
              <a:rPr lang="en-US" smtClean="0"/>
            </a:br>
            <a:r>
              <a:rPr lang="en-US" smtClean="0"/>
              <a:t>Case 2: LGD and Multiple Years</a:t>
            </a:r>
          </a:p>
        </p:txBody>
      </p:sp>
      <p:sp>
        <p:nvSpPr>
          <p:cNvPr id="110595" name="Rectangle 3"/>
          <p:cNvSpPr>
            <a:spLocks noGrp="1" noChangeArrowheads="1"/>
          </p:cNvSpPr>
          <p:nvPr>
            <p:ph type="body" idx="1"/>
          </p:nvPr>
        </p:nvSpPr>
        <p:spPr/>
        <p:txBody>
          <a:bodyPr/>
          <a:lstStyle/>
          <a:p>
            <a:r>
              <a:rPr lang="en-US" smtClean="0"/>
              <a:t>.</a:t>
            </a:r>
          </a:p>
          <a:p>
            <a:endParaRPr lang="en-US" smtClean="0"/>
          </a:p>
        </p:txBody>
      </p:sp>
      <p:pic>
        <p:nvPicPr>
          <p:cNvPr id="110596" name="Picture 4"/>
          <p:cNvPicPr>
            <a:picLocks noChangeAspect="1" noChangeArrowheads="1"/>
          </p:cNvPicPr>
          <p:nvPr/>
        </p:nvPicPr>
        <p:blipFill>
          <a:blip r:embed="rId2" cstate="print"/>
          <a:srcRect/>
          <a:stretch>
            <a:fillRect/>
          </a:stretch>
        </p:blipFill>
        <p:spPr bwMode="auto">
          <a:xfrm>
            <a:off x="1219200" y="1828800"/>
            <a:ext cx="7237413" cy="423068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Actual Financial Statements During Construction Period</a:t>
            </a:r>
          </a:p>
        </p:txBody>
      </p:sp>
      <p:sp>
        <p:nvSpPr>
          <p:cNvPr id="13315" name="Rectangle 4"/>
          <p:cNvSpPr>
            <a:spLocks noGrp="1" noChangeArrowheads="1"/>
          </p:cNvSpPr>
          <p:nvPr>
            <p:ph type="body" idx="1"/>
          </p:nvPr>
        </p:nvSpPr>
        <p:spPr/>
        <p:txBody>
          <a:bodyPr/>
          <a:lstStyle/>
          <a:p>
            <a:r>
              <a:rPr lang="en-US" smtClean="0"/>
              <a:t>Actual Statements show virtually nothing on the income statement and the build up of assets and liabilities on the balance sheet</a:t>
            </a:r>
          </a:p>
          <a:p>
            <a:endParaRPr lang="en-US" smtClean="0"/>
          </a:p>
        </p:txBody>
      </p:sp>
      <p:pic>
        <p:nvPicPr>
          <p:cNvPr id="13316" name="Picture 5"/>
          <p:cNvPicPr>
            <a:picLocks noChangeAspect="1" noChangeArrowheads="1"/>
          </p:cNvPicPr>
          <p:nvPr/>
        </p:nvPicPr>
        <p:blipFill>
          <a:blip r:embed="rId2" cstate="print"/>
          <a:srcRect/>
          <a:stretch>
            <a:fillRect/>
          </a:stretch>
        </p:blipFill>
        <p:spPr bwMode="auto">
          <a:xfrm>
            <a:off x="4724400" y="3333750"/>
            <a:ext cx="4008438" cy="2505075"/>
          </a:xfrm>
          <a:prstGeom prst="rect">
            <a:avLst/>
          </a:prstGeom>
          <a:noFill/>
          <a:ln w="12700">
            <a:noFill/>
            <a:miter lim="800000"/>
            <a:headEnd type="none" w="sm" len="sm"/>
            <a:tailEnd type="none" w="sm" len="sm"/>
          </a:ln>
        </p:spPr>
      </p:pic>
      <p:pic>
        <p:nvPicPr>
          <p:cNvPr id="13317" name="Picture 6"/>
          <p:cNvPicPr>
            <a:picLocks noChangeAspect="1" noChangeArrowheads="1"/>
          </p:cNvPicPr>
          <p:nvPr/>
        </p:nvPicPr>
        <p:blipFill>
          <a:blip r:embed="rId3" cstate="print"/>
          <a:srcRect/>
          <a:stretch>
            <a:fillRect/>
          </a:stretch>
        </p:blipFill>
        <p:spPr bwMode="auto">
          <a:xfrm>
            <a:off x="685800" y="3333750"/>
            <a:ext cx="3962400" cy="24765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Probability of Default</a:t>
            </a:r>
          </a:p>
        </p:txBody>
      </p:sp>
      <p:sp>
        <p:nvSpPr>
          <p:cNvPr id="111619" name="Rectangle 3"/>
          <p:cNvSpPr>
            <a:spLocks noGrp="1" noChangeArrowheads="1"/>
          </p:cNvSpPr>
          <p:nvPr>
            <p:ph type="body" idx="1"/>
          </p:nvPr>
        </p:nvSpPr>
        <p:spPr/>
        <p:txBody>
          <a:bodyPr/>
          <a:lstStyle/>
          <a:p>
            <a:r>
              <a:rPr lang="en-US" smtClean="0"/>
              <a:t>This chart shows rating migrations and the probability of default for alternative loans.  Note the increase in default probability with longer loans.</a:t>
            </a:r>
          </a:p>
        </p:txBody>
      </p:sp>
      <p:pic>
        <p:nvPicPr>
          <p:cNvPr id="111620" name="Picture 4"/>
          <p:cNvPicPr>
            <a:picLocks noChangeAspect="1" noChangeArrowheads="1"/>
          </p:cNvPicPr>
          <p:nvPr>
            <p:ph sz="half" idx="4294967295"/>
          </p:nvPr>
        </p:nvPicPr>
        <p:blipFill>
          <a:blip r:embed="rId3" cstate="print"/>
          <a:srcRect/>
          <a:stretch>
            <a:fillRect/>
          </a:stretch>
        </p:blipFill>
        <p:spPr>
          <a:xfrm>
            <a:off x="609600" y="2401888"/>
            <a:ext cx="7848600" cy="3770312"/>
          </a:xfrm>
          <a:noFill/>
        </p:spPr>
      </p:pic>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mtClean="0"/>
              <a:t>Updated Transition Matrix</a:t>
            </a:r>
          </a:p>
        </p:txBody>
      </p:sp>
      <p:pic>
        <p:nvPicPr>
          <p:cNvPr id="112643" name="Picture 3"/>
          <p:cNvPicPr>
            <a:picLocks noChangeAspect="1" noChangeArrowheads="1"/>
          </p:cNvPicPr>
          <p:nvPr>
            <p:ph type="body" idx="1"/>
          </p:nvPr>
        </p:nvPicPr>
        <p:blipFill>
          <a:blip r:embed="rId2" cstate="print"/>
          <a:srcRect/>
          <a:stretch>
            <a:fillRect/>
          </a:stretch>
        </p:blipFill>
        <p:spPr>
          <a:xfrm>
            <a:off x="1495425" y="1524000"/>
            <a:ext cx="6381750" cy="4572000"/>
          </a:xfrm>
          <a:noFill/>
        </p:spPr>
      </p:pic>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body" idx="1"/>
          </p:nvPr>
        </p:nvSpPr>
        <p:spPr/>
        <p:txBody>
          <a:bodyPr/>
          <a:lstStyle/>
          <a:p>
            <a:pPr marL="406400" indent="-406400">
              <a:buFontTx/>
              <a:buNone/>
            </a:pPr>
            <a:r>
              <a:rPr lang="en-US" smtClean="0"/>
              <a:t>	Market participants consistently report lower default rates, and especially lower loss rates on project finance than on other equivalent corporate exposure, largely because of the effect of transaction structuring and transparency and control of collateral.</a:t>
            </a:r>
          </a:p>
          <a:p>
            <a:pPr marL="406400" indent="-406400">
              <a:buFontTx/>
              <a:buNone/>
            </a:pPr>
            <a:r>
              <a:rPr lang="en-US" smtClean="0"/>
              <a:t>	Project finance transactions are by their nature, complex and require a strong understanding of the underlying markets and their risk drivers.  Only a limited number of banks have dedicated project finance credit teams.</a:t>
            </a:r>
          </a:p>
          <a:p>
            <a:pPr marL="406400" indent="-406400"/>
            <a:endParaRPr lang="en-US" smtClean="0"/>
          </a:p>
        </p:txBody>
      </p:sp>
      <p:sp>
        <p:nvSpPr>
          <p:cNvPr id="113667" name="Rectangle 3"/>
          <p:cNvSpPr>
            <a:spLocks noGrp="1" noChangeArrowheads="1"/>
          </p:cNvSpPr>
          <p:nvPr>
            <p:ph type="title"/>
          </p:nvPr>
        </p:nvSpPr>
        <p:spPr/>
        <p:txBody>
          <a:bodyPr/>
          <a:lstStyle/>
          <a:p>
            <a:r>
              <a:rPr lang="en-US" smtClean="0"/>
              <a:t>Project Finance and Default History</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mtClean="0"/>
              <a:t>Study of Probability of Default for Project Finance</a:t>
            </a:r>
          </a:p>
        </p:txBody>
      </p:sp>
      <p:pic>
        <p:nvPicPr>
          <p:cNvPr id="114691" name="Picture 2"/>
          <p:cNvPicPr>
            <a:picLocks noChangeAspect="1" noChangeArrowheads="1"/>
          </p:cNvPicPr>
          <p:nvPr>
            <p:ph type="body" idx="1"/>
          </p:nvPr>
        </p:nvPicPr>
        <p:blipFill>
          <a:blip r:embed="rId2" cstate="print"/>
          <a:srcRect/>
          <a:stretch>
            <a:fillRect/>
          </a:stretch>
        </p:blipFill>
        <p:spPr>
          <a:xfrm>
            <a:off x="1676400" y="1524000"/>
            <a:ext cx="5562600" cy="4556125"/>
          </a:xfrm>
          <a:noFill/>
        </p:spPr>
      </p:pic>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mtClean="0"/>
              <a:t>Default Rates by Industry</a:t>
            </a:r>
          </a:p>
        </p:txBody>
      </p:sp>
      <p:pic>
        <p:nvPicPr>
          <p:cNvPr id="115715" name="Picture 3"/>
          <p:cNvPicPr>
            <a:picLocks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 Box 2"/>
          <p:cNvSpPr txBox="1">
            <a:spLocks noChangeArrowheads="1"/>
          </p:cNvSpPr>
          <p:nvPr/>
        </p:nvSpPr>
        <p:spPr bwMode="auto">
          <a:xfrm>
            <a:off x="246063" y="1590675"/>
            <a:ext cx="7950200" cy="357188"/>
          </a:xfrm>
          <a:prstGeom prst="rect">
            <a:avLst/>
          </a:prstGeom>
          <a:noFill/>
          <a:ln w="12700">
            <a:noFill/>
            <a:miter lim="800000"/>
            <a:headEnd/>
            <a:tailEnd/>
          </a:ln>
        </p:spPr>
        <p:txBody>
          <a:bodyPr lIns="207797" tIns="41559" rIns="207797" bIns="41559" anchor="ctr">
            <a:spAutoFit/>
          </a:bodyPr>
          <a:lstStyle/>
          <a:p>
            <a:pPr algn="l" defTabSz="831850">
              <a:lnSpc>
                <a:spcPct val="90000"/>
              </a:lnSpc>
              <a:spcBef>
                <a:spcPct val="25000"/>
              </a:spcBef>
            </a:pPr>
            <a:r>
              <a:rPr lang="en-US" sz="2000"/>
              <a:t>Defaults versus Long-term Average</a:t>
            </a:r>
          </a:p>
        </p:txBody>
      </p:sp>
      <p:sp>
        <p:nvSpPr>
          <p:cNvPr id="116739" name="Rectangle 3"/>
          <p:cNvSpPr>
            <a:spLocks noChangeArrowheads="1"/>
          </p:cNvSpPr>
          <p:nvPr/>
        </p:nvSpPr>
        <p:spPr bwMode="auto">
          <a:xfrm>
            <a:off x="762000" y="2895600"/>
            <a:ext cx="7623175" cy="2830513"/>
          </a:xfrm>
          <a:prstGeom prst="rect">
            <a:avLst/>
          </a:prstGeom>
          <a:solidFill>
            <a:srgbClr val="FFFFFF"/>
          </a:solidFill>
          <a:ln w="9525">
            <a:noFill/>
            <a:miter lim="800000"/>
            <a:headEnd/>
            <a:tailEnd/>
          </a:ln>
        </p:spPr>
        <p:txBody>
          <a:bodyPr/>
          <a:lstStyle/>
          <a:p>
            <a:endParaRPr lang="en-US"/>
          </a:p>
        </p:txBody>
      </p:sp>
      <p:sp>
        <p:nvSpPr>
          <p:cNvPr id="116740" name="Rectangle 4"/>
          <p:cNvSpPr>
            <a:spLocks noChangeArrowheads="1"/>
          </p:cNvSpPr>
          <p:nvPr/>
        </p:nvSpPr>
        <p:spPr bwMode="auto">
          <a:xfrm>
            <a:off x="884238" y="2867025"/>
            <a:ext cx="7623175" cy="2830513"/>
          </a:xfrm>
          <a:prstGeom prst="rect">
            <a:avLst/>
          </a:prstGeom>
          <a:noFill/>
          <a:ln w="0">
            <a:solidFill>
              <a:srgbClr val="000000"/>
            </a:solidFill>
            <a:miter lim="800000"/>
            <a:headEnd/>
            <a:tailEnd/>
          </a:ln>
        </p:spPr>
        <p:txBody>
          <a:bodyPr/>
          <a:lstStyle/>
          <a:p>
            <a:endParaRPr lang="en-US"/>
          </a:p>
        </p:txBody>
      </p:sp>
      <p:sp>
        <p:nvSpPr>
          <p:cNvPr id="116741" name="Rectangle 5"/>
          <p:cNvSpPr>
            <a:spLocks noChangeArrowheads="1"/>
          </p:cNvSpPr>
          <p:nvPr/>
        </p:nvSpPr>
        <p:spPr bwMode="auto">
          <a:xfrm>
            <a:off x="969963" y="4230688"/>
            <a:ext cx="123825" cy="1466850"/>
          </a:xfrm>
          <a:prstGeom prst="rect">
            <a:avLst/>
          </a:prstGeom>
          <a:solidFill>
            <a:srgbClr val="9999FF"/>
          </a:solidFill>
          <a:ln w="11113">
            <a:solidFill>
              <a:srgbClr val="000000"/>
            </a:solidFill>
            <a:miter lim="800000"/>
            <a:headEnd/>
            <a:tailEnd/>
          </a:ln>
        </p:spPr>
        <p:txBody>
          <a:bodyPr/>
          <a:lstStyle/>
          <a:p>
            <a:endParaRPr lang="en-US"/>
          </a:p>
        </p:txBody>
      </p:sp>
      <p:sp>
        <p:nvSpPr>
          <p:cNvPr id="116742" name="Rectangle 6"/>
          <p:cNvSpPr>
            <a:spLocks noChangeArrowheads="1"/>
          </p:cNvSpPr>
          <p:nvPr/>
        </p:nvSpPr>
        <p:spPr bwMode="auto">
          <a:xfrm>
            <a:off x="1265238" y="4114800"/>
            <a:ext cx="122237" cy="1582738"/>
          </a:xfrm>
          <a:prstGeom prst="rect">
            <a:avLst/>
          </a:prstGeom>
          <a:solidFill>
            <a:srgbClr val="9999FF"/>
          </a:solidFill>
          <a:ln w="11113">
            <a:solidFill>
              <a:srgbClr val="000000"/>
            </a:solidFill>
            <a:miter lim="800000"/>
            <a:headEnd/>
            <a:tailEnd/>
          </a:ln>
        </p:spPr>
        <p:txBody>
          <a:bodyPr/>
          <a:lstStyle/>
          <a:p>
            <a:endParaRPr lang="en-US"/>
          </a:p>
        </p:txBody>
      </p:sp>
      <p:sp>
        <p:nvSpPr>
          <p:cNvPr id="116743" name="Rectangle 7"/>
          <p:cNvSpPr>
            <a:spLocks noChangeArrowheads="1"/>
          </p:cNvSpPr>
          <p:nvPr/>
        </p:nvSpPr>
        <p:spPr bwMode="auto">
          <a:xfrm>
            <a:off x="1558925" y="4022725"/>
            <a:ext cx="122238" cy="1674813"/>
          </a:xfrm>
          <a:prstGeom prst="rect">
            <a:avLst/>
          </a:prstGeom>
          <a:solidFill>
            <a:srgbClr val="9999FF"/>
          </a:solidFill>
          <a:ln w="11113">
            <a:solidFill>
              <a:srgbClr val="000000"/>
            </a:solidFill>
            <a:miter lim="800000"/>
            <a:headEnd/>
            <a:tailEnd/>
          </a:ln>
        </p:spPr>
        <p:txBody>
          <a:bodyPr/>
          <a:lstStyle/>
          <a:p>
            <a:endParaRPr lang="en-US"/>
          </a:p>
        </p:txBody>
      </p:sp>
      <p:sp>
        <p:nvSpPr>
          <p:cNvPr id="116744" name="Rectangle 8"/>
          <p:cNvSpPr>
            <a:spLocks noChangeArrowheads="1"/>
          </p:cNvSpPr>
          <p:nvPr/>
        </p:nvSpPr>
        <p:spPr bwMode="auto">
          <a:xfrm>
            <a:off x="1852613" y="3883025"/>
            <a:ext cx="122237" cy="1814513"/>
          </a:xfrm>
          <a:prstGeom prst="rect">
            <a:avLst/>
          </a:prstGeom>
          <a:solidFill>
            <a:srgbClr val="9999FF"/>
          </a:solidFill>
          <a:ln w="11113">
            <a:solidFill>
              <a:srgbClr val="000000"/>
            </a:solidFill>
            <a:miter lim="800000"/>
            <a:headEnd/>
            <a:tailEnd/>
          </a:ln>
        </p:spPr>
        <p:txBody>
          <a:bodyPr/>
          <a:lstStyle/>
          <a:p>
            <a:endParaRPr lang="en-US"/>
          </a:p>
        </p:txBody>
      </p:sp>
      <p:sp>
        <p:nvSpPr>
          <p:cNvPr id="116745" name="Rectangle 9"/>
          <p:cNvSpPr>
            <a:spLocks noChangeArrowheads="1"/>
          </p:cNvSpPr>
          <p:nvPr/>
        </p:nvSpPr>
        <p:spPr bwMode="auto">
          <a:xfrm>
            <a:off x="2146300" y="3883025"/>
            <a:ext cx="123825" cy="1814513"/>
          </a:xfrm>
          <a:prstGeom prst="rect">
            <a:avLst/>
          </a:prstGeom>
          <a:solidFill>
            <a:srgbClr val="9999FF"/>
          </a:solidFill>
          <a:ln w="11113">
            <a:solidFill>
              <a:srgbClr val="000000"/>
            </a:solidFill>
            <a:miter lim="800000"/>
            <a:headEnd/>
            <a:tailEnd/>
          </a:ln>
        </p:spPr>
        <p:txBody>
          <a:bodyPr/>
          <a:lstStyle/>
          <a:p>
            <a:endParaRPr lang="en-US"/>
          </a:p>
        </p:txBody>
      </p:sp>
      <p:sp>
        <p:nvSpPr>
          <p:cNvPr id="116746" name="Rectangle 10"/>
          <p:cNvSpPr>
            <a:spLocks noChangeArrowheads="1"/>
          </p:cNvSpPr>
          <p:nvPr/>
        </p:nvSpPr>
        <p:spPr bwMode="auto">
          <a:xfrm>
            <a:off x="2441575" y="3836988"/>
            <a:ext cx="122238" cy="1860550"/>
          </a:xfrm>
          <a:prstGeom prst="rect">
            <a:avLst/>
          </a:prstGeom>
          <a:solidFill>
            <a:srgbClr val="9999FF"/>
          </a:solidFill>
          <a:ln w="11113">
            <a:solidFill>
              <a:srgbClr val="000000"/>
            </a:solidFill>
            <a:miter lim="800000"/>
            <a:headEnd/>
            <a:tailEnd/>
          </a:ln>
        </p:spPr>
        <p:txBody>
          <a:bodyPr/>
          <a:lstStyle/>
          <a:p>
            <a:endParaRPr lang="en-US"/>
          </a:p>
        </p:txBody>
      </p:sp>
      <p:sp>
        <p:nvSpPr>
          <p:cNvPr id="116747" name="Rectangle 11"/>
          <p:cNvSpPr>
            <a:spLocks noChangeArrowheads="1"/>
          </p:cNvSpPr>
          <p:nvPr/>
        </p:nvSpPr>
        <p:spPr bwMode="auto">
          <a:xfrm>
            <a:off x="2735263" y="3687763"/>
            <a:ext cx="111125" cy="2009775"/>
          </a:xfrm>
          <a:prstGeom prst="rect">
            <a:avLst/>
          </a:prstGeom>
          <a:solidFill>
            <a:srgbClr val="9999FF"/>
          </a:solidFill>
          <a:ln w="11113">
            <a:solidFill>
              <a:srgbClr val="000000"/>
            </a:solidFill>
            <a:miter lim="800000"/>
            <a:headEnd/>
            <a:tailEnd/>
          </a:ln>
        </p:spPr>
        <p:txBody>
          <a:bodyPr/>
          <a:lstStyle/>
          <a:p>
            <a:endParaRPr lang="en-US"/>
          </a:p>
        </p:txBody>
      </p:sp>
      <p:sp>
        <p:nvSpPr>
          <p:cNvPr id="116748" name="Rectangle 12"/>
          <p:cNvSpPr>
            <a:spLocks noChangeArrowheads="1"/>
          </p:cNvSpPr>
          <p:nvPr/>
        </p:nvSpPr>
        <p:spPr bwMode="auto">
          <a:xfrm>
            <a:off x="3017838" y="3617913"/>
            <a:ext cx="122237" cy="2079625"/>
          </a:xfrm>
          <a:prstGeom prst="rect">
            <a:avLst/>
          </a:prstGeom>
          <a:solidFill>
            <a:srgbClr val="9999FF"/>
          </a:solidFill>
          <a:ln w="11113">
            <a:solidFill>
              <a:srgbClr val="000000"/>
            </a:solidFill>
            <a:miter lim="800000"/>
            <a:headEnd/>
            <a:tailEnd/>
          </a:ln>
        </p:spPr>
        <p:txBody>
          <a:bodyPr/>
          <a:lstStyle/>
          <a:p>
            <a:endParaRPr lang="en-US"/>
          </a:p>
        </p:txBody>
      </p:sp>
      <p:sp>
        <p:nvSpPr>
          <p:cNvPr id="116749" name="Rectangle 13"/>
          <p:cNvSpPr>
            <a:spLocks noChangeArrowheads="1"/>
          </p:cNvSpPr>
          <p:nvPr/>
        </p:nvSpPr>
        <p:spPr bwMode="auto">
          <a:xfrm>
            <a:off x="3311525" y="3571875"/>
            <a:ext cx="122238" cy="2125663"/>
          </a:xfrm>
          <a:prstGeom prst="rect">
            <a:avLst/>
          </a:prstGeom>
          <a:solidFill>
            <a:srgbClr val="9999FF"/>
          </a:solidFill>
          <a:ln w="11113">
            <a:solidFill>
              <a:srgbClr val="000000"/>
            </a:solidFill>
            <a:miter lim="800000"/>
            <a:headEnd/>
            <a:tailEnd/>
          </a:ln>
        </p:spPr>
        <p:txBody>
          <a:bodyPr/>
          <a:lstStyle/>
          <a:p>
            <a:endParaRPr lang="en-US"/>
          </a:p>
        </p:txBody>
      </p:sp>
      <p:sp>
        <p:nvSpPr>
          <p:cNvPr id="116750" name="Rectangle 14"/>
          <p:cNvSpPr>
            <a:spLocks noChangeArrowheads="1"/>
          </p:cNvSpPr>
          <p:nvPr/>
        </p:nvSpPr>
        <p:spPr bwMode="auto">
          <a:xfrm>
            <a:off x="3605213" y="3432175"/>
            <a:ext cx="122237" cy="2265363"/>
          </a:xfrm>
          <a:prstGeom prst="rect">
            <a:avLst/>
          </a:prstGeom>
          <a:solidFill>
            <a:srgbClr val="9999FF"/>
          </a:solidFill>
          <a:ln w="11113">
            <a:solidFill>
              <a:srgbClr val="000000"/>
            </a:solidFill>
            <a:miter lim="800000"/>
            <a:headEnd/>
            <a:tailEnd/>
          </a:ln>
        </p:spPr>
        <p:txBody>
          <a:bodyPr/>
          <a:lstStyle/>
          <a:p>
            <a:endParaRPr lang="en-US"/>
          </a:p>
        </p:txBody>
      </p:sp>
      <p:sp>
        <p:nvSpPr>
          <p:cNvPr id="116751" name="Rectangle 15"/>
          <p:cNvSpPr>
            <a:spLocks noChangeArrowheads="1"/>
          </p:cNvSpPr>
          <p:nvPr/>
        </p:nvSpPr>
        <p:spPr bwMode="auto">
          <a:xfrm>
            <a:off x="3898900" y="3386138"/>
            <a:ext cx="123825" cy="2311400"/>
          </a:xfrm>
          <a:prstGeom prst="rect">
            <a:avLst/>
          </a:prstGeom>
          <a:solidFill>
            <a:srgbClr val="9999FF"/>
          </a:solidFill>
          <a:ln w="11113">
            <a:solidFill>
              <a:srgbClr val="000000"/>
            </a:solidFill>
            <a:miter lim="800000"/>
            <a:headEnd/>
            <a:tailEnd/>
          </a:ln>
        </p:spPr>
        <p:txBody>
          <a:bodyPr/>
          <a:lstStyle/>
          <a:p>
            <a:endParaRPr lang="en-US"/>
          </a:p>
        </p:txBody>
      </p:sp>
      <p:sp>
        <p:nvSpPr>
          <p:cNvPr id="116752" name="Rectangle 16"/>
          <p:cNvSpPr>
            <a:spLocks noChangeArrowheads="1"/>
          </p:cNvSpPr>
          <p:nvPr/>
        </p:nvSpPr>
        <p:spPr bwMode="auto">
          <a:xfrm>
            <a:off x="4194175" y="3224213"/>
            <a:ext cx="122238" cy="2473325"/>
          </a:xfrm>
          <a:prstGeom prst="rect">
            <a:avLst/>
          </a:prstGeom>
          <a:solidFill>
            <a:srgbClr val="9999FF"/>
          </a:solidFill>
          <a:ln w="11113">
            <a:solidFill>
              <a:srgbClr val="000000"/>
            </a:solidFill>
            <a:miter lim="800000"/>
            <a:headEnd/>
            <a:tailEnd/>
          </a:ln>
        </p:spPr>
        <p:txBody>
          <a:bodyPr/>
          <a:lstStyle/>
          <a:p>
            <a:endParaRPr lang="en-US"/>
          </a:p>
        </p:txBody>
      </p:sp>
      <p:sp>
        <p:nvSpPr>
          <p:cNvPr id="116753" name="Rectangle 17"/>
          <p:cNvSpPr>
            <a:spLocks noChangeArrowheads="1"/>
          </p:cNvSpPr>
          <p:nvPr/>
        </p:nvSpPr>
        <p:spPr bwMode="auto">
          <a:xfrm>
            <a:off x="4487863" y="3178175"/>
            <a:ext cx="122237" cy="2519363"/>
          </a:xfrm>
          <a:prstGeom prst="rect">
            <a:avLst/>
          </a:prstGeom>
          <a:solidFill>
            <a:srgbClr val="9999FF"/>
          </a:solidFill>
          <a:ln w="11113">
            <a:solidFill>
              <a:srgbClr val="000000"/>
            </a:solidFill>
            <a:miter lim="800000"/>
            <a:headEnd/>
            <a:tailEnd/>
          </a:ln>
        </p:spPr>
        <p:txBody>
          <a:bodyPr/>
          <a:lstStyle/>
          <a:p>
            <a:endParaRPr lang="en-US"/>
          </a:p>
        </p:txBody>
      </p:sp>
      <p:sp>
        <p:nvSpPr>
          <p:cNvPr id="116754" name="Rectangle 18"/>
          <p:cNvSpPr>
            <a:spLocks noChangeArrowheads="1"/>
          </p:cNvSpPr>
          <p:nvPr/>
        </p:nvSpPr>
        <p:spPr bwMode="auto">
          <a:xfrm>
            <a:off x="4781550" y="3224213"/>
            <a:ext cx="123825" cy="2473325"/>
          </a:xfrm>
          <a:prstGeom prst="rect">
            <a:avLst/>
          </a:prstGeom>
          <a:solidFill>
            <a:srgbClr val="9999FF"/>
          </a:solidFill>
          <a:ln w="11113">
            <a:solidFill>
              <a:srgbClr val="000000"/>
            </a:solidFill>
            <a:miter lim="800000"/>
            <a:headEnd/>
            <a:tailEnd/>
          </a:ln>
        </p:spPr>
        <p:txBody>
          <a:bodyPr/>
          <a:lstStyle/>
          <a:p>
            <a:endParaRPr lang="en-US"/>
          </a:p>
        </p:txBody>
      </p:sp>
      <p:sp>
        <p:nvSpPr>
          <p:cNvPr id="116755" name="Rectangle 19"/>
          <p:cNvSpPr>
            <a:spLocks noChangeArrowheads="1"/>
          </p:cNvSpPr>
          <p:nvPr/>
        </p:nvSpPr>
        <p:spPr bwMode="auto">
          <a:xfrm>
            <a:off x="5076825" y="3271838"/>
            <a:ext cx="122238" cy="2425700"/>
          </a:xfrm>
          <a:prstGeom prst="rect">
            <a:avLst/>
          </a:prstGeom>
          <a:solidFill>
            <a:srgbClr val="9999FF"/>
          </a:solidFill>
          <a:ln w="11113">
            <a:solidFill>
              <a:srgbClr val="000000"/>
            </a:solidFill>
            <a:miter lim="800000"/>
            <a:headEnd/>
            <a:tailEnd/>
          </a:ln>
        </p:spPr>
        <p:txBody>
          <a:bodyPr/>
          <a:lstStyle/>
          <a:p>
            <a:endParaRPr lang="en-US"/>
          </a:p>
        </p:txBody>
      </p:sp>
      <p:sp>
        <p:nvSpPr>
          <p:cNvPr id="116756" name="Rectangle 20"/>
          <p:cNvSpPr>
            <a:spLocks noChangeArrowheads="1"/>
          </p:cNvSpPr>
          <p:nvPr/>
        </p:nvSpPr>
        <p:spPr bwMode="auto">
          <a:xfrm>
            <a:off x="5370513" y="3271838"/>
            <a:ext cx="122237" cy="2425700"/>
          </a:xfrm>
          <a:prstGeom prst="rect">
            <a:avLst/>
          </a:prstGeom>
          <a:solidFill>
            <a:srgbClr val="9999FF"/>
          </a:solidFill>
          <a:ln w="11113">
            <a:solidFill>
              <a:srgbClr val="000000"/>
            </a:solidFill>
            <a:miter lim="800000"/>
            <a:headEnd/>
            <a:tailEnd/>
          </a:ln>
        </p:spPr>
        <p:txBody>
          <a:bodyPr/>
          <a:lstStyle/>
          <a:p>
            <a:endParaRPr lang="en-US"/>
          </a:p>
        </p:txBody>
      </p:sp>
      <p:sp>
        <p:nvSpPr>
          <p:cNvPr id="116757" name="Rectangle 21"/>
          <p:cNvSpPr>
            <a:spLocks noChangeArrowheads="1"/>
          </p:cNvSpPr>
          <p:nvPr/>
        </p:nvSpPr>
        <p:spPr bwMode="auto">
          <a:xfrm>
            <a:off x="5664200" y="3224213"/>
            <a:ext cx="122238" cy="2473325"/>
          </a:xfrm>
          <a:prstGeom prst="rect">
            <a:avLst/>
          </a:prstGeom>
          <a:solidFill>
            <a:srgbClr val="9999FF"/>
          </a:solidFill>
          <a:ln w="11113">
            <a:solidFill>
              <a:srgbClr val="000000"/>
            </a:solidFill>
            <a:miter lim="800000"/>
            <a:headEnd/>
            <a:tailEnd/>
          </a:ln>
        </p:spPr>
        <p:txBody>
          <a:bodyPr/>
          <a:lstStyle/>
          <a:p>
            <a:endParaRPr lang="en-US"/>
          </a:p>
        </p:txBody>
      </p:sp>
      <p:sp>
        <p:nvSpPr>
          <p:cNvPr id="116758" name="Rectangle 22"/>
          <p:cNvSpPr>
            <a:spLocks noChangeArrowheads="1"/>
          </p:cNvSpPr>
          <p:nvPr/>
        </p:nvSpPr>
        <p:spPr bwMode="auto">
          <a:xfrm>
            <a:off x="5957888" y="3271838"/>
            <a:ext cx="123825" cy="2425700"/>
          </a:xfrm>
          <a:prstGeom prst="rect">
            <a:avLst/>
          </a:prstGeom>
          <a:solidFill>
            <a:srgbClr val="9999FF"/>
          </a:solidFill>
          <a:ln w="11113">
            <a:solidFill>
              <a:srgbClr val="000000"/>
            </a:solidFill>
            <a:miter lim="800000"/>
            <a:headEnd/>
            <a:tailEnd/>
          </a:ln>
        </p:spPr>
        <p:txBody>
          <a:bodyPr/>
          <a:lstStyle/>
          <a:p>
            <a:endParaRPr lang="en-US"/>
          </a:p>
        </p:txBody>
      </p:sp>
      <p:sp>
        <p:nvSpPr>
          <p:cNvPr id="116759" name="Rectangle 23"/>
          <p:cNvSpPr>
            <a:spLocks noChangeArrowheads="1"/>
          </p:cNvSpPr>
          <p:nvPr/>
        </p:nvSpPr>
        <p:spPr bwMode="auto">
          <a:xfrm>
            <a:off x="6253163" y="3317875"/>
            <a:ext cx="122237" cy="2379663"/>
          </a:xfrm>
          <a:prstGeom prst="rect">
            <a:avLst/>
          </a:prstGeom>
          <a:solidFill>
            <a:srgbClr val="9999FF"/>
          </a:solidFill>
          <a:ln w="11113">
            <a:solidFill>
              <a:srgbClr val="000000"/>
            </a:solidFill>
            <a:miter lim="800000"/>
            <a:headEnd/>
            <a:tailEnd/>
          </a:ln>
        </p:spPr>
        <p:txBody>
          <a:bodyPr/>
          <a:lstStyle/>
          <a:p>
            <a:endParaRPr lang="en-US"/>
          </a:p>
        </p:txBody>
      </p:sp>
      <p:sp>
        <p:nvSpPr>
          <p:cNvPr id="116760" name="Rectangle 24"/>
          <p:cNvSpPr>
            <a:spLocks noChangeArrowheads="1"/>
          </p:cNvSpPr>
          <p:nvPr/>
        </p:nvSpPr>
        <p:spPr bwMode="auto">
          <a:xfrm>
            <a:off x="6546850" y="3340100"/>
            <a:ext cx="111125" cy="2357438"/>
          </a:xfrm>
          <a:prstGeom prst="rect">
            <a:avLst/>
          </a:prstGeom>
          <a:solidFill>
            <a:srgbClr val="9999FF"/>
          </a:solidFill>
          <a:ln w="11113">
            <a:solidFill>
              <a:srgbClr val="000000"/>
            </a:solidFill>
            <a:miter lim="800000"/>
            <a:headEnd/>
            <a:tailEnd/>
          </a:ln>
        </p:spPr>
        <p:txBody>
          <a:bodyPr/>
          <a:lstStyle/>
          <a:p>
            <a:endParaRPr lang="en-US"/>
          </a:p>
        </p:txBody>
      </p:sp>
      <p:sp>
        <p:nvSpPr>
          <p:cNvPr id="116761" name="Rectangle 25"/>
          <p:cNvSpPr>
            <a:spLocks noChangeArrowheads="1"/>
          </p:cNvSpPr>
          <p:nvPr/>
        </p:nvSpPr>
        <p:spPr bwMode="auto">
          <a:xfrm>
            <a:off x="6829425" y="3340100"/>
            <a:ext cx="122238" cy="2357438"/>
          </a:xfrm>
          <a:prstGeom prst="rect">
            <a:avLst/>
          </a:prstGeom>
          <a:solidFill>
            <a:srgbClr val="9999FF"/>
          </a:solidFill>
          <a:ln w="11113">
            <a:solidFill>
              <a:srgbClr val="000000"/>
            </a:solidFill>
            <a:miter lim="800000"/>
            <a:headEnd/>
            <a:tailEnd/>
          </a:ln>
        </p:spPr>
        <p:txBody>
          <a:bodyPr/>
          <a:lstStyle/>
          <a:p>
            <a:endParaRPr lang="en-US"/>
          </a:p>
        </p:txBody>
      </p:sp>
      <p:sp>
        <p:nvSpPr>
          <p:cNvPr id="116762" name="Rectangle 26"/>
          <p:cNvSpPr>
            <a:spLocks noChangeArrowheads="1"/>
          </p:cNvSpPr>
          <p:nvPr/>
        </p:nvSpPr>
        <p:spPr bwMode="auto">
          <a:xfrm>
            <a:off x="7123113" y="3340100"/>
            <a:ext cx="122237" cy="2357438"/>
          </a:xfrm>
          <a:prstGeom prst="rect">
            <a:avLst/>
          </a:prstGeom>
          <a:solidFill>
            <a:srgbClr val="9999FF"/>
          </a:solidFill>
          <a:ln w="11113">
            <a:solidFill>
              <a:srgbClr val="000000"/>
            </a:solidFill>
            <a:miter lim="800000"/>
            <a:headEnd/>
            <a:tailEnd/>
          </a:ln>
        </p:spPr>
        <p:txBody>
          <a:bodyPr/>
          <a:lstStyle/>
          <a:p>
            <a:endParaRPr lang="en-US"/>
          </a:p>
        </p:txBody>
      </p:sp>
      <p:sp>
        <p:nvSpPr>
          <p:cNvPr id="116763" name="Rectangle 27"/>
          <p:cNvSpPr>
            <a:spLocks noChangeArrowheads="1"/>
          </p:cNvSpPr>
          <p:nvPr/>
        </p:nvSpPr>
        <p:spPr bwMode="auto">
          <a:xfrm>
            <a:off x="7416800" y="3340100"/>
            <a:ext cx="122238" cy="2357438"/>
          </a:xfrm>
          <a:prstGeom prst="rect">
            <a:avLst/>
          </a:prstGeom>
          <a:solidFill>
            <a:srgbClr val="9999FF"/>
          </a:solidFill>
          <a:ln w="11113">
            <a:solidFill>
              <a:srgbClr val="000000"/>
            </a:solidFill>
            <a:miter lim="800000"/>
            <a:headEnd/>
            <a:tailEnd/>
          </a:ln>
        </p:spPr>
        <p:txBody>
          <a:bodyPr/>
          <a:lstStyle/>
          <a:p>
            <a:endParaRPr lang="en-US"/>
          </a:p>
        </p:txBody>
      </p:sp>
      <p:sp>
        <p:nvSpPr>
          <p:cNvPr id="116764" name="Rectangle 28"/>
          <p:cNvSpPr>
            <a:spLocks noChangeArrowheads="1"/>
          </p:cNvSpPr>
          <p:nvPr/>
        </p:nvSpPr>
        <p:spPr bwMode="auto">
          <a:xfrm>
            <a:off x="7710488" y="3386138"/>
            <a:ext cx="123825" cy="2311400"/>
          </a:xfrm>
          <a:prstGeom prst="rect">
            <a:avLst/>
          </a:prstGeom>
          <a:solidFill>
            <a:srgbClr val="9999FF"/>
          </a:solidFill>
          <a:ln w="11113">
            <a:solidFill>
              <a:srgbClr val="000000"/>
            </a:solidFill>
            <a:miter lim="800000"/>
            <a:headEnd/>
            <a:tailEnd/>
          </a:ln>
        </p:spPr>
        <p:txBody>
          <a:bodyPr/>
          <a:lstStyle/>
          <a:p>
            <a:endParaRPr lang="en-US"/>
          </a:p>
        </p:txBody>
      </p:sp>
      <p:sp>
        <p:nvSpPr>
          <p:cNvPr id="116765" name="Rectangle 29"/>
          <p:cNvSpPr>
            <a:spLocks noChangeArrowheads="1"/>
          </p:cNvSpPr>
          <p:nvPr/>
        </p:nvSpPr>
        <p:spPr bwMode="auto">
          <a:xfrm>
            <a:off x="8005763" y="3502025"/>
            <a:ext cx="122237" cy="2195513"/>
          </a:xfrm>
          <a:prstGeom prst="rect">
            <a:avLst/>
          </a:prstGeom>
          <a:solidFill>
            <a:srgbClr val="9999FF"/>
          </a:solidFill>
          <a:ln w="11113">
            <a:solidFill>
              <a:srgbClr val="000000"/>
            </a:solidFill>
            <a:miter lim="800000"/>
            <a:headEnd/>
            <a:tailEnd/>
          </a:ln>
        </p:spPr>
        <p:txBody>
          <a:bodyPr/>
          <a:lstStyle/>
          <a:p>
            <a:endParaRPr lang="en-US"/>
          </a:p>
        </p:txBody>
      </p:sp>
      <p:sp>
        <p:nvSpPr>
          <p:cNvPr id="116766" name="Rectangle 30"/>
          <p:cNvSpPr>
            <a:spLocks noChangeArrowheads="1"/>
          </p:cNvSpPr>
          <p:nvPr/>
        </p:nvSpPr>
        <p:spPr bwMode="auto">
          <a:xfrm>
            <a:off x="8299450" y="3617913"/>
            <a:ext cx="122238" cy="2079625"/>
          </a:xfrm>
          <a:prstGeom prst="rect">
            <a:avLst/>
          </a:prstGeom>
          <a:solidFill>
            <a:srgbClr val="9999FF"/>
          </a:solidFill>
          <a:ln w="11113">
            <a:solidFill>
              <a:srgbClr val="000000"/>
            </a:solidFill>
            <a:miter lim="800000"/>
            <a:headEnd/>
            <a:tailEnd/>
          </a:ln>
        </p:spPr>
        <p:txBody>
          <a:bodyPr/>
          <a:lstStyle/>
          <a:p>
            <a:endParaRPr lang="en-US"/>
          </a:p>
        </p:txBody>
      </p:sp>
      <p:sp>
        <p:nvSpPr>
          <p:cNvPr id="116767" name="Line 31"/>
          <p:cNvSpPr>
            <a:spLocks noChangeShapeType="1"/>
          </p:cNvSpPr>
          <p:nvPr/>
        </p:nvSpPr>
        <p:spPr bwMode="auto">
          <a:xfrm>
            <a:off x="884238" y="2867025"/>
            <a:ext cx="1587" cy="2830513"/>
          </a:xfrm>
          <a:prstGeom prst="line">
            <a:avLst/>
          </a:prstGeom>
          <a:noFill/>
          <a:ln w="0">
            <a:solidFill>
              <a:srgbClr val="000000"/>
            </a:solidFill>
            <a:round/>
            <a:headEnd/>
            <a:tailEnd/>
          </a:ln>
        </p:spPr>
        <p:txBody>
          <a:bodyPr/>
          <a:lstStyle/>
          <a:p>
            <a:endParaRPr lang="en-US"/>
          </a:p>
        </p:txBody>
      </p:sp>
      <p:sp>
        <p:nvSpPr>
          <p:cNvPr id="116768" name="Line 32"/>
          <p:cNvSpPr>
            <a:spLocks noChangeShapeType="1"/>
          </p:cNvSpPr>
          <p:nvPr/>
        </p:nvSpPr>
        <p:spPr bwMode="auto">
          <a:xfrm>
            <a:off x="847725" y="5697538"/>
            <a:ext cx="36513" cy="1587"/>
          </a:xfrm>
          <a:prstGeom prst="line">
            <a:avLst/>
          </a:prstGeom>
          <a:noFill/>
          <a:ln w="0">
            <a:solidFill>
              <a:srgbClr val="000000"/>
            </a:solidFill>
            <a:round/>
            <a:headEnd/>
            <a:tailEnd/>
          </a:ln>
        </p:spPr>
        <p:txBody>
          <a:bodyPr/>
          <a:lstStyle/>
          <a:p>
            <a:endParaRPr lang="en-US"/>
          </a:p>
        </p:txBody>
      </p:sp>
      <p:sp>
        <p:nvSpPr>
          <p:cNvPr id="116769" name="Line 33"/>
          <p:cNvSpPr>
            <a:spLocks noChangeShapeType="1"/>
          </p:cNvSpPr>
          <p:nvPr/>
        </p:nvSpPr>
        <p:spPr bwMode="auto">
          <a:xfrm>
            <a:off x="847725" y="5467350"/>
            <a:ext cx="36513" cy="1588"/>
          </a:xfrm>
          <a:prstGeom prst="line">
            <a:avLst/>
          </a:prstGeom>
          <a:noFill/>
          <a:ln w="0">
            <a:solidFill>
              <a:srgbClr val="000000"/>
            </a:solidFill>
            <a:round/>
            <a:headEnd/>
            <a:tailEnd/>
          </a:ln>
        </p:spPr>
        <p:txBody>
          <a:bodyPr/>
          <a:lstStyle/>
          <a:p>
            <a:endParaRPr lang="en-US"/>
          </a:p>
        </p:txBody>
      </p:sp>
      <p:sp>
        <p:nvSpPr>
          <p:cNvPr id="116770" name="Line 34"/>
          <p:cNvSpPr>
            <a:spLocks noChangeShapeType="1"/>
          </p:cNvSpPr>
          <p:nvPr/>
        </p:nvSpPr>
        <p:spPr bwMode="auto">
          <a:xfrm>
            <a:off x="847725" y="5224463"/>
            <a:ext cx="36513" cy="1587"/>
          </a:xfrm>
          <a:prstGeom prst="line">
            <a:avLst/>
          </a:prstGeom>
          <a:noFill/>
          <a:ln w="0">
            <a:solidFill>
              <a:srgbClr val="000000"/>
            </a:solidFill>
            <a:round/>
            <a:headEnd/>
            <a:tailEnd/>
          </a:ln>
        </p:spPr>
        <p:txBody>
          <a:bodyPr/>
          <a:lstStyle/>
          <a:p>
            <a:endParaRPr lang="en-US"/>
          </a:p>
        </p:txBody>
      </p:sp>
      <p:sp>
        <p:nvSpPr>
          <p:cNvPr id="116771" name="Line 35"/>
          <p:cNvSpPr>
            <a:spLocks noChangeShapeType="1"/>
          </p:cNvSpPr>
          <p:nvPr/>
        </p:nvSpPr>
        <p:spPr bwMode="auto">
          <a:xfrm>
            <a:off x="847725" y="4992688"/>
            <a:ext cx="36513" cy="1587"/>
          </a:xfrm>
          <a:prstGeom prst="line">
            <a:avLst/>
          </a:prstGeom>
          <a:noFill/>
          <a:ln w="0">
            <a:solidFill>
              <a:srgbClr val="000000"/>
            </a:solidFill>
            <a:round/>
            <a:headEnd/>
            <a:tailEnd/>
          </a:ln>
        </p:spPr>
        <p:txBody>
          <a:bodyPr/>
          <a:lstStyle/>
          <a:p>
            <a:endParaRPr lang="en-US"/>
          </a:p>
        </p:txBody>
      </p:sp>
      <p:sp>
        <p:nvSpPr>
          <p:cNvPr id="116772" name="Line 36"/>
          <p:cNvSpPr>
            <a:spLocks noChangeShapeType="1"/>
          </p:cNvSpPr>
          <p:nvPr/>
        </p:nvSpPr>
        <p:spPr bwMode="auto">
          <a:xfrm>
            <a:off x="847725" y="4749800"/>
            <a:ext cx="36513" cy="1588"/>
          </a:xfrm>
          <a:prstGeom prst="line">
            <a:avLst/>
          </a:prstGeom>
          <a:noFill/>
          <a:ln w="0">
            <a:solidFill>
              <a:srgbClr val="000000"/>
            </a:solidFill>
            <a:round/>
            <a:headEnd/>
            <a:tailEnd/>
          </a:ln>
        </p:spPr>
        <p:txBody>
          <a:bodyPr/>
          <a:lstStyle/>
          <a:p>
            <a:endParaRPr lang="en-US"/>
          </a:p>
        </p:txBody>
      </p:sp>
      <p:sp>
        <p:nvSpPr>
          <p:cNvPr id="116773" name="Line 37"/>
          <p:cNvSpPr>
            <a:spLocks noChangeShapeType="1"/>
          </p:cNvSpPr>
          <p:nvPr/>
        </p:nvSpPr>
        <p:spPr bwMode="auto">
          <a:xfrm>
            <a:off x="847725" y="4519613"/>
            <a:ext cx="36513" cy="1587"/>
          </a:xfrm>
          <a:prstGeom prst="line">
            <a:avLst/>
          </a:prstGeom>
          <a:noFill/>
          <a:ln w="0">
            <a:solidFill>
              <a:srgbClr val="000000"/>
            </a:solidFill>
            <a:round/>
            <a:headEnd/>
            <a:tailEnd/>
          </a:ln>
        </p:spPr>
        <p:txBody>
          <a:bodyPr/>
          <a:lstStyle/>
          <a:p>
            <a:endParaRPr lang="en-US"/>
          </a:p>
        </p:txBody>
      </p:sp>
      <p:sp>
        <p:nvSpPr>
          <p:cNvPr id="116774" name="Line 38"/>
          <p:cNvSpPr>
            <a:spLocks noChangeShapeType="1"/>
          </p:cNvSpPr>
          <p:nvPr/>
        </p:nvSpPr>
        <p:spPr bwMode="auto">
          <a:xfrm>
            <a:off x="847725" y="4276725"/>
            <a:ext cx="36513" cy="1588"/>
          </a:xfrm>
          <a:prstGeom prst="line">
            <a:avLst/>
          </a:prstGeom>
          <a:noFill/>
          <a:ln w="0">
            <a:solidFill>
              <a:srgbClr val="000000"/>
            </a:solidFill>
            <a:round/>
            <a:headEnd/>
            <a:tailEnd/>
          </a:ln>
        </p:spPr>
        <p:txBody>
          <a:bodyPr/>
          <a:lstStyle/>
          <a:p>
            <a:endParaRPr lang="en-US"/>
          </a:p>
        </p:txBody>
      </p:sp>
      <p:sp>
        <p:nvSpPr>
          <p:cNvPr id="116775" name="Line 39"/>
          <p:cNvSpPr>
            <a:spLocks noChangeShapeType="1"/>
          </p:cNvSpPr>
          <p:nvPr/>
        </p:nvSpPr>
        <p:spPr bwMode="auto">
          <a:xfrm>
            <a:off x="847725" y="4044950"/>
            <a:ext cx="36513" cy="1588"/>
          </a:xfrm>
          <a:prstGeom prst="line">
            <a:avLst/>
          </a:prstGeom>
          <a:noFill/>
          <a:ln w="0">
            <a:solidFill>
              <a:srgbClr val="000000"/>
            </a:solidFill>
            <a:round/>
            <a:headEnd/>
            <a:tailEnd/>
          </a:ln>
        </p:spPr>
        <p:txBody>
          <a:bodyPr/>
          <a:lstStyle/>
          <a:p>
            <a:endParaRPr lang="en-US"/>
          </a:p>
        </p:txBody>
      </p:sp>
      <p:sp>
        <p:nvSpPr>
          <p:cNvPr id="116776" name="Line 40"/>
          <p:cNvSpPr>
            <a:spLocks noChangeShapeType="1"/>
          </p:cNvSpPr>
          <p:nvPr/>
        </p:nvSpPr>
        <p:spPr bwMode="auto">
          <a:xfrm>
            <a:off x="847725" y="3814763"/>
            <a:ext cx="36513" cy="1587"/>
          </a:xfrm>
          <a:prstGeom prst="line">
            <a:avLst/>
          </a:prstGeom>
          <a:noFill/>
          <a:ln w="0">
            <a:solidFill>
              <a:srgbClr val="000000"/>
            </a:solidFill>
            <a:round/>
            <a:headEnd/>
            <a:tailEnd/>
          </a:ln>
        </p:spPr>
        <p:txBody>
          <a:bodyPr/>
          <a:lstStyle/>
          <a:p>
            <a:endParaRPr lang="en-US"/>
          </a:p>
        </p:txBody>
      </p:sp>
      <p:sp>
        <p:nvSpPr>
          <p:cNvPr id="116777" name="Line 41"/>
          <p:cNvSpPr>
            <a:spLocks noChangeShapeType="1"/>
          </p:cNvSpPr>
          <p:nvPr/>
        </p:nvSpPr>
        <p:spPr bwMode="auto">
          <a:xfrm>
            <a:off x="847725" y="3571875"/>
            <a:ext cx="36513" cy="1588"/>
          </a:xfrm>
          <a:prstGeom prst="line">
            <a:avLst/>
          </a:prstGeom>
          <a:noFill/>
          <a:ln w="0">
            <a:solidFill>
              <a:srgbClr val="000000"/>
            </a:solidFill>
            <a:round/>
            <a:headEnd/>
            <a:tailEnd/>
          </a:ln>
        </p:spPr>
        <p:txBody>
          <a:bodyPr/>
          <a:lstStyle/>
          <a:p>
            <a:endParaRPr lang="en-US"/>
          </a:p>
        </p:txBody>
      </p:sp>
      <p:sp>
        <p:nvSpPr>
          <p:cNvPr id="116778" name="Line 42"/>
          <p:cNvSpPr>
            <a:spLocks noChangeShapeType="1"/>
          </p:cNvSpPr>
          <p:nvPr/>
        </p:nvSpPr>
        <p:spPr bwMode="auto">
          <a:xfrm>
            <a:off x="847725" y="3340100"/>
            <a:ext cx="36513" cy="1588"/>
          </a:xfrm>
          <a:prstGeom prst="line">
            <a:avLst/>
          </a:prstGeom>
          <a:noFill/>
          <a:ln w="0">
            <a:solidFill>
              <a:srgbClr val="000000"/>
            </a:solidFill>
            <a:round/>
            <a:headEnd/>
            <a:tailEnd/>
          </a:ln>
        </p:spPr>
        <p:txBody>
          <a:bodyPr/>
          <a:lstStyle/>
          <a:p>
            <a:endParaRPr lang="en-US"/>
          </a:p>
        </p:txBody>
      </p:sp>
      <p:sp>
        <p:nvSpPr>
          <p:cNvPr id="116779" name="Line 43"/>
          <p:cNvSpPr>
            <a:spLocks noChangeShapeType="1"/>
          </p:cNvSpPr>
          <p:nvPr/>
        </p:nvSpPr>
        <p:spPr bwMode="auto">
          <a:xfrm>
            <a:off x="847725" y="3097213"/>
            <a:ext cx="36513" cy="1587"/>
          </a:xfrm>
          <a:prstGeom prst="line">
            <a:avLst/>
          </a:prstGeom>
          <a:noFill/>
          <a:ln w="0">
            <a:solidFill>
              <a:srgbClr val="000000"/>
            </a:solidFill>
            <a:round/>
            <a:headEnd/>
            <a:tailEnd/>
          </a:ln>
        </p:spPr>
        <p:txBody>
          <a:bodyPr/>
          <a:lstStyle/>
          <a:p>
            <a:endParaRPr lang="en-US"/>
          </a:p>
        </p:txBody>
      </p:sp>
      <p:sp>
        <p:nvSpPr>
          <p:cNvPr id="116780" name="Line 44"/>
          <p:cNvSpPr>
            <a:spLocks noChangeShapeType="1"/>
          </p:cNvSpPr>
          <p:nvPr/>
        </p:nvSpPr>
        <p:spPr bwMode="auto">
          <a:xfrm>
            <a:off x="847725" y="2867025"/>
            <a:ext cx="36513" cy="1588"/>
          </a:xfrm>
          <a:prstGeom prst="line">
            <a:avLst/>
          </a:prstGeom>
          <a:noFill/>
          <a:ln w="0">
            <a:solidFill>
              <a:srgbClr val="000000"/>
            </a:solidFill>
            <a:round/>
            <a:headEnd/>
            <a:tailEnd/>
          </a:ln>
        </p:spPr>
        <p:txBody>
          <a:bodyPr/>
          <a:lstStyle/>
          <a:p>
            <a:endParaRPr lang="en-US"/>
          </a:p>
        </p:txBody>
      </p:sp>
      <p:sp>
        <p:nvSpPr>
          <p:cNvPr id="116781" name="Line 45"/>
          <p:cNvSpPr>
            <a:spLocks noChangeShapeType="1"/>
          </p:cNvSpPr>
          <p:nvPr/>
        </p:nvSpPr>
        <p:spPr bwMode="auto">
          <a:xfrm>
            <a:off x="884238" y="5697538"/>
            <a:ext cx="7623175" cy="1587"/>
          </a:xfrm>
          <a:prstGeom prst="line">
            <a:avLst/>
          </a:prstGeom>
          <a:noFill/>
          <a:ln w="0">
            <a:solidFill>
              <a:srgbClr val="000000"/>
            </a:solidFill>
            <a:round/>
            <a:headEnd/>
            <a:tailEnd/>
          </a:ln>
        </p:spPr>
        <p:txBody>
          <a:bodyPr/>
          <a:lstStyle/>
          <a:p>
            <a:endParaRPr lang="en-US"/>
          </a:p>
        </p:txBody>
      </p:sp>
      <p:sp>
        <p:nvSpPr>
          <p:cNvPr id="116782" name="Line 46"/>
          <p:cNvSpPr>
            <a:spLocks noChangeShapeType="1"/>
          </p:cNvSpPr>
          <p:nvPr/>
        </p:nvSpPr>
        <p:spPr bwMode="auto">
          <a:xfrm flipV="1">
            <a:off x="884238" y="5697538"/>
            <a:ext cx="1587" cy="34925"/>
          </a:xfrm>
          <a:prstGeom prst="line">
            <a:avLst/>
          </a:prstGeom>
          <a:noFill/>
          <a:ln w="0">
            <a:solidFill>
              <a:srgbClr val="000000"/>
            </a:solidFill>
            <a:round/>
            <a:headEnd/>
            <a:tailEnd/>
          </a:ln>
        </p:spPr>
        <p:txBody>
          <a:bodyPr/>
          <a:lstStyle/>
          <a:p>
            <a:endParaRPr lang="en-US"/>
          </a:p>
        </p:txBody>
      </p:sp>
      <p:sp>
        <p:nvSpPr>
          <p:cNvPr id="116783" name="Line 47"/>
          <p:cNvSpPr>
            <a:spLocks noChangeShapeType="1"/>
          </p:cNvSpPr>
          <p:nvPr/>
        </p:nvSpPr>
        <p:spPr bwMode="auto">
          <a:xfrm flipV="1">
            <a:off x="1179513" y="5697538"/>
            <a:ext cx="1587" cy="34925"/>
          </a:xfrm>
          <a:prstGeom prst="line">
            <a:avLst/>
          </a:prstGeom>
          <a:noFill/>
          <a:ln w="0">
            <a:solidFill>
              <a:srgbClr val="000000"/>
            </a:solidFill>
            <a:round/>
            <a:headEnd/>
            <a:tailEnd/>
          </a:ln>
        </p:spPr>
        <p:txBody>
          <a:bodyPr/>
          <a:lstStyle/>
          <a:p>
            <a:endParaRPr lang="en-US"/>
          </a:p>
        </p:txBody>
      </p:sp>
      <p:sp>
        <p:nvSpPr>
          <p:cNvPr id="116784" name="Line 48"/>
          <p:cNvSpPr>
            <a:spLocks noChangeShapeType="1"/>
          </p:cNvSpPr>
          <p:nvPr/>
        </p:nvSpPr>
        <p:spPr bwMode="auto">
          <a:xfrm flipV="1">
            <a:off x="1473200" y="5697538"/>
            <a:ext cx="1588" cy="34925"/>
          </a:xfrm>
          <a:prstGeom prst="line">
            <a:avLst/>
          </a:prstGeom>
          <a:noFill/>
          <a:ln w="0">
            <a:solidFill>
              <a:srgbClr val="000000"/>
            </a:solidFill>
            <a:round/>
            <a:headEnd/>
            <a:tailEnd/>
          </a:ln>
        </p:spPr>
        <p:txBody>
          <a:bodyPr/>
          <a:lstStyle/>
          <a:p>
            <a:endParaRPr lang="en-US"/>
          </a:p>
        </p:txBody>
      </p:sp>
      <p:sp>
        <p:nvSpPr>
          <p:cNvPr id="116785" name="Line 49"/>
          <p:cNvSpPr>
            <a:spLocks noChangeShapeType="1"/>
          </p:cNvSpPr>
          <p:nvPr/>
        </p:nvSpPr>
        <p:spPr bwMode="auto">
          <a:xfrm flipV="1">
            <a:off x="1766888" y="5697538"/>
            <a:ext cx="1587" cy="34925"/>
          </a:xfrm>
          <a:prstGeom prst="line">
            <a:avLst/>
          </a:prstGeom>
          <a:noFill/>
          <a:ln w="0">
            <a:solidFill>
              <a:srgbClr val="000000"/>
            </a:solidFill>
            <a:round/>
            <a:headEnd/>
            <a:tailEnd/>
          </a:ln>
        </p:spPr>
        <p:txBody>
          <a:bodyPr/>
          <a:lstStyle/>
          <a:p>
            <a:endParaRPr lang="en-US"/>
          </a:p>
        </p:txBody>
      </p:sp>
      <p:sp>
        <p:nvSpPr>
          <p:cNvPr id="116786" name="Line 50"/>
          <p:cNvSpPr>
            <a:spLocks noChangeShapeType="1"/>
          </p:cNvSpPr>
          <p:nvPr/>
        </p:nvSpPr>
        <p:spPr bwMode="auto">
          <a:xfrm flipV="1">
            <a:off x="2060575" y="5697538"/>
            <a:ext cx="1588" cy="34925"/>
          </a:xfrm>
          <a:prstGeom prst="line">
            <a:avLst/>
          </a:prstGeom>
          <a:noFill/>
          <a:ln w="0">
            <a:solidFill>
              <a:srgbClr val="000000"/>
            </a:solidFill>
            <a:round/>
            <a:headEnd/>
            <a:tailEnd/>
          </a:ln>
        </p:spPr>
        <p:txBody>
          <a:bodyPr/>
          <a:lstStyle/>
          <a:p>
            <a:endParaRPr lang="en-US"/>
          </a:p>
        </p:txBody>
      </p:sp>
      <p:sp>
        <p:nvSpPr>
          <p:cNvPr id="116787" name="Line 51"/>
          <p:cNvSpPr>
            <a:spLocks noChangeShapeType="1"/>
          </p:cNvSpPr>
          <p:nvPr/>
        </p:nvSpPr>
        <p:spPr bwMode="auto">
          <a:xfrm flipV="1">
            <a:off x="2355850" y="5697538"/>
            <a:ext cx="1588" cy="34925"/>
          </a:xfrm>
          <a:prstGeom prst="line">
            <a:avLst/>
          </a:prstGeom>
          <a:noFill/>
          <a:ln w="0">
            <a:solidFill>
              <a:srgbClr val="000000"/>
            </a:solidFill>
            <a:round/>
            <a:headEnd/>
            <a:tailEnd/>
          </a:ln>
        </p:spPr>
        <p:txBody>
          <a:bodyPr/>
          <a:lstStyle/>
          <a:p>
            <a:endParaRPr lang="en-US"/>
          </a:p>
        </p:txBody>
      </p:sp>
      <p:sp>
        <p:nvSpPr>
          <p:cNvPr id="116788" name="Line 52"/>
          <p:cNvSpPr>
            <a:spLocks noChangeShapeType="1"/>
          </p:cNvSpPr>
          <p:nvPr/>
        </p:nvSpPr>
        <p:spPr bwMode="auto">
          <a:xfrm flipV="1">
            <a:off x="2649538" y="5697538"/>
            <a:ext cx="1587" cy="34925"/>
          </a:xfrm>
          <a:prstGeom prst="line">
            <a:avLst/>
          </a:prstGeom>
          <a:noFill/>
          <a:ln w="0">
            <a:solidFill>
              <a:srgbClr val="000000"/>
            </a:solidFill>
            <a:round/>
            <a:headEnd/>
            <a:tailEnd/>
          </a:ln>
        </p:spPr>
        <p:txBody>
          <a:bodyPr/>
          <a:lstStyle/>
          <a:p>
            <a:endParaRPr lang="en-US"/>
          </a:p>
        </p:txBody>
      </p:sp>
      <p:sp>
        <p:nvSpPr>
          <p:cNvPr id="116789" name="Line 53"/>
          <p:cNvSpPr>
            <a:spLocks noChangeShapeType="1"/>
          </p:cNvSpPr>
          <p:nvPr/>
        </p:nvSpPr>
        <p:spPr bwMode="auto">
          <a:xfrm flipV="1">
            <a:off x="2932113" y="5697538"/>
            <a:ext cx="1587" cy="34925"/>
          </a:xfrm>
          <a:prstGeom prst="line">
            <a:avLst/>
          </a:prstGeom>
          <a:noFill/>
          <a:ln w="0">
            <a:solidFill>
              <a:srgbClr val="000000"/>
            </a:solidFill>
            <a:round/>
            <a:headEnd/>
            <a:tailEnd/>
          </a:ln>
        </p:spPr>
        <p:txBody>
          <a:bodyPr/>
          <a:lstStyle/>
          <a:p>
            <a:endParaRPr lang="en-US"/>
          </a:p>
        </p:txBody>
      </p:sp>
      <p:sp>
        <p:nvSpPr>
          <p:cNvPr id="116790" name="Line 54"/>
          <p:cNvSpPr>
            <a:spLocks noChangeShapeType="1"/>
          </p:cNvSpPr>
          <p:nvPr/>
        </p:nvSpPr>
        <p:spPr bwMode="auto">
          <a:xfrm flipV="1">
            <a:off x="3225800" y="5697538"/>
            <a:ext cx="1588" cy="34925"/>
          </a:xfrm>
          <a:prstGeom prst="line">
            <a:avLst/>
          </a:prstGeom>
          <a:noFill/>
          <a:ln w="0">
            <a:solidFill>
              <a:srgbClr val="000000"/>
            </a:solidFill>
            <a:round/>
            <a:headEnd/>
            <a:tailEnd/>
          </a:ln>
        </p:spPr>
        <p:txBody>
          <a:bodyPr/>
          <a:lstStyle/>
          <a:p>
            <a:endParaRPr lang="en-US"/>
          </a:p>
        </p:txBody>
      </p:sp>
      <p:sp>
        <p:nvSpPr>
          <p:cNvPr id="116791" name="Line 55"/>
          <p:cNvSpPr>
            <a:spLocks noChangeShapeType="1"/>
          </p:cNvSpPr>
          <p:nvPr/>
        </p:nvSpPr>
        <p:spPr bwMode="auto">
          <a:xfrm flipV="1">
            <a:off x="3519488" y="5697538"/>
            <a:ext cx="1587" cy="34925"/>
          </a:xfrm>
          <a:prstGeom prst="line">
            <a:avLst/>
          </a:prstGeom>
          <a:noFill/>
          <a:ln w="0">
            <a:solidFill>
              <a:srgbClr val="000000"/>
            </a:solidFill>
            <a:round/>
            <a:headEnd/>
            <a:tailEnd/>
          </a:ln>
        </p:spPr>
        <p:txBody>
          <a:bodyPr/>
          <a:lstStyle/>
          <a:p>
            <a:endParaRPr lang="en-US"/>
          </a:p>
        </p:txBody>
      </p:sp>
      <p:sp>
        <p:nvSpPr>
          <p:cNvPr id="116792" name="Line 56"/>
          <p:cNvSpPr>
            <a:spLocks noChangeShapeType="1"/>
          </p:cNvSpPr>
          <p:nvPr/>
        </p:nvSpPr>
        <p:spPr bwMode="auto">
          <a:xfrm flipV="1">
            <a:off x="3813175" y="5697538"/>
            <a:ext cx="1588" cy="34925"/>
          </a:xfrm>
          <a:prstGeom prst="line">
            <a:avLst/>
          </a:prstGeom>
          <a:noFill/>
          <a:ln w="0">
            <a:solidFill>
              <a:srgbClr val="000000"/>
            </a:solidFill>
            <a:round/>
            <a:headEnd/>
            <a:tailEnd/>
          </a:ln>
        </p:spPr>
        <p:txBody>
          <a:bodyPr/>
          <a:lstStyle/>
          <a:p>
            <a:endParaRPr lang="en-US"/>
          </a:p>
        </p:txBody>
      </p:sp>
      <p:sp>
        <p:nvSpPr>
          <p:cNvPr id="116793" name="Line 57"/>
          <p:cNvSpPr>
            <a:spLocks noChangeShapeType="1"/>
          </p:cNvSpPr>
          <p:nvPr/>
        </p:nvSpPr>
        <p:spPr bwMode="auto">
          <a:xfrm flipV="1">
            <a:off x="4108450" y="5697538"/>
            <a:ext cx="1588" cy="34925"/>
          </a:xfrm>
          <a:prstGeom prst="line">
            <a:avLst/>
          </a:prstGeom>
          <a:noFill/>
          <a:ln w="0">
            <a:solidFill>
              <a:srgbClr val="000000"/>
            </a:solidFill>
            <a:round/>
            <a:headEnd/>
            <a:tailEnd/>
          </a:ln>
        </p:spPr>
        <p:txBody>
          <a:bodyPr/>
          <a:lstStyle/>
          <a:p>
            <a:endParaRPr lang="en-US"/>
          </a:p>
        </p:txBody>
      </p:sp>
      <p:sp>
        <p:nvSpPr>
          <p:cNvPr id="116794" name="Line 58"/>
          <p:cNvSpPr>
            <a:spLocks noChangeShapeType="1"/>
          </p:cNvSpPr>
          <p:nvPr/>
        </p:nvSpPr>
        <p:spPr bwMode="auto">
          <a:xfrm flipV="1">
            <a:off x="4402138" y="5697538"/>
            <a:ext cx="1587" cy="34925"/>
          </a:xfrm>
          <a:prstGeom prst="line">
            <a:avLst/>
          </a:prstGeom>
          <a:noFill/>
          <a:ln w="0">
            <a:solidFill>
              <a:srgbClr val="000000"/>
            </a:solidFill>
            <a:round/>
            <a:headEnd/>
            <a:tailEnd/>
          </a:ln>
        </p:spPr>
        <p:txBody>
          <a:bodyPr/>
          <a:lstStyle/>
          <a:p>
            <a:endParaRPr lang="en-US"/>
          </a:p>
        </p:txBody>
      </p:sp>
      <p:sp>
        <p:nvSpPr>
          <p:cNvPr id="116795" name="Line 59"/>
          <p:cNvSpPr>
            <a:spLocks noChangeShapeType="1"/>
          </p:cNvSpPr>
          <p:nvPr/>
        </p:nvSpPr>
        <p:spPr bwMode="auto">
          <a:xfrm flipV="1">
            <a:off x="4695825" y="5697538"/>
            <a:ext cx="1588" cy="34925"/>
          </a:xfrm>
          <a:prstGeom prst="line">
            <a:avLst/>
          </a:prstGeom>
          <a:noFill/>
          <a:ln w="0">
            <a:solidFill>
              <a:srgbClr val="000000"/>
            </a:solidFill>
            <a:round/>
            <a:headEnd/>
            <a:tailEnd/>
          </a:ln>
        </p:spPr>
        <p:txBody>
          <a:bodyPr/>
          <a:lstStyle/>
          <a:p>
            <a:endParaRPr lang="en-US"/>
          </a:p>
        </p:txBody>
      </p:sp>
      <p:sp>
        <p:nvSpPr>
          <p:cNvPr id="116796" name="Line 60"/>
          <p:cNvSpPr>
            <a:spLocks noChangeShapeType="1"/>
          </p:cNvSpPr>
          <p:nvPr/>
        </p:nvSpPr>
        <p:spPr bwMode="auto">
          <a:xfrm flipV="1">
            <a:off x="4991100" y="5697538"/>
            <a:ext cx="1588" cy="34925"/>
          </a:xfrm>
          <a:prstGeom prst="line">
            <a:avLst/>
          </a:prstGeom>
          <a:noFill/>
          <a:ln w="0">
            <a:solidFill>
              <a:srgbClr val="000000"/>
            </a:solidFill>
            <a:round/>
            <a:headEnd/>
            <a:tailEnd/>
          </a:ln>
        </p:spPr>
        <p:txBody>
          <a:bodyPr/>
          <a:lstStyle/>
          <a:p>
            <a:endParaRPr lang="en-US"/>
          </a:p>
        </p:txBody>
      </p:sp>
      <p:sp>
        <p:nvSpPr>
          <p:cNvPr id="116797" name="Line 61"/>
          <p:cNvSpPr>
            <a:spLocks noChangeShapeType="1"/>
          </p:cNvSpPr>
          <p:nvPr/>
        </p:nvSpPr>
        <p:spPr bwMode="auto">
          <a:xfrm flipV="1">
            <a:off x="5284788" y="5697538"/>
            <a:ext cx="1587" cy="34925"/>
          </a:xfrm>
          <a:prstGeom prst="line">
            <a:avLst/>
          </a:prstGeom>
          <a:noFill/>
          <a:ln w="0">
            <a:solidFill>
              <a:srgbClr val="000000"/>
            </a:solidFill>
            <a:round/>
            <a:headEnd/>
            <a:tailEnd/>
          </a:ln>
        </p:spPr>
        <p:txBody>
          <a:bodyPr/>
          <a:lstStyle/>
          <a:p>
            <a:endParaRPr lang="en-US"/>
          </a:p>
        </p:txBody>
      </p:sp>
      <p:sp>
        <p:nvSpPr>
          <p:cNvPr id="116798" name="Line 62"/>
          <p:cNvSpPr>
            <a:spLocks noChangeShapeType="1"/>
          </p:cNvSpPr>
          <p:nvPr/>
        </p:nvSpPr>
        <p:spPr bwMode="auto">
          <a:xfrm flipV="1">
            <a:off x="5578475" y="5697538"/>
            <a:ext cx="1588" cy="34925"/>
          </a:xfrm>
          <a:prstGeom prst="line">
            <a:avLst/>
          </a:prstGeom>
          <a:noFill/>
          <a:ln w="0">
            <a:solidFill>
              <a:srgbClr val="000000"/>
            </a:solidFill>
            <a:round/>
            <a:headEnd/>
            <a:tailEnd/>
          </a:ln>
        </p:spPr>
        <p:txBody>
          <a:bodyPr/>
          <a:lstStyle/>
          <a:p>
            <a:endParaRPr lang="en-US"/>
          </a:p>
        </p:txBody>
      </p:sp>
      <p:sp>
        <p:nvSpPr>
          <p:cNvPr id="116799" name="Line 63"/>
          <p:cNvSpPr>
            <a:spLocks noChangeShapeType="1"/>
          </p:cNvSpPr>
          <p:nvPr/>
        </p:nvSpPr>
        <p:spPr bwMode="auto">
          <a:xfrm flipV="1">
            <a:off x="5872163" y="5697538"/>
            <a:ext cx="1587" cy="34925"/>
          </a:xfrm>
          <a:prstGeom prst="line">
            <a:avLst/>
          </a:prstGeom>
          <a:noFill/>
          <a:ln w="0">
            <a:solidFill>
              <a:srgbClr val="000000"/>
            </a:solidFill>
            <a:round/>
            <a:headEnd/>
            <a:tailEnd/>
          </a:ln>
        </p:spPr>
        <p:txBody>
          <a:bodyPr/>
          <a:lstStyle/>
          <a:p>
            <a:endParaRPr lang="en-US"/>
          </a:p>
        </p:txBody>
      </p:sp>
      <p:sp>
        <p:nvSpPr>
          <p:cNvPr id="116800" name="Line 64"/>
          <p:cNvSpPr>
            <a:spLocks noChangeShapeType="1"/>
          </p:cNvSpPr>
          <p:nvPr/>
        </p:nvSpPr>
        <p:spPr bwMode="auto">
          <a:xfrm flipV="1">
            <a:off x="6167438" y="5697538"/>
            <a:ext cx="1587" cy="34925"/>
          </a:xfrm>
          <a:prstGeom prst="line">
            <a:avLst/>
          </a:prstGeom>
          <a:noFill/>
          <a:ln w="0">
            <a:solidFill>
              <a:srgbClr val="000000"/>
            </a:solidFill>
            <a:round/>
            <a:headEnd/>
            <a:tailEnd/>
          </a:ln>
        </p:spPr>
        <p:txBody>
          <a:bodyPr/>
          <a:lstStyle/>
          <a:p>
            <a:endParaRPr lang="en-US"/>
          </a:p>
        </p:txBody>
      </p:sp>
      <p:sp>
        <p:nvSpPr>
          <p:cNvPr id="116801" name="Line 65"/>
          <p:cNvSpPr>
            <a:spLocks noChangeShapeType="1"/>
          </p:cNvSpPr>
          <p:nvPr/>
        </p:nvSpPr>
        <p:spPr bwMode="auto">
          <a:xfrm flipV="1">
            <a:off x="6461125" y="5697538"/>
            <a:ext cx="1588" cy="34925"/>
          </a:xfrm>
          <a:prstGeom prst="line">
            <a:avLst/>
          </a:prstGeom>
          <a:noFill/>
          <a:ln w="0">
            <a:solidFill>
              <a:srgbClr val="000000"/>
            </a:solidFill>
            <a:round/>
            <a:headEnd/>
            <a:tailEnd/>
          </a:ln>
        </p:spPr>
        <p:txBody>
          <a:bodyPr/>
          <a:lstStyle/>
          <a:p>
            <a:endParaRPr lang="en-US"/>
          </a:p>
        </p:txBody>
      </p:sp>
      <p:sp>
        <p:nvSpPr>
          <p:cNvPr id="116802" name="Line 66"/>
          <p:cNvSpPr>
            <a:spLocks noChangeShapeType="1"/>
          </p:cNvSpPr>
          <p:nvPr/>
        </p:nvSpPr>
        <p:spPr bwMode="auto">
          <a:xfrm flipV="1">
            <a:off x="6743700" y="5697538"/>
            <a:ext cx="1588" cy="34925"/>
          </a:xfrm>
          <a:prstGeom prst="line">
            <a:avLst/>
          </a:prstGeom>
          <a:noFill/>
          <a:ln w="0">
            <a:solidFill>
              <a:srgbClr val="000000"/>
            </a:solidFill>
            <a:round/>
            <a:headEnd/>
            <a:tailEnd/>
          </a:ln>
        </p:spPr>
        <p:txBody>
          <a:bodyPr/>
          <a:lstStyle/>
          <a:p>
            <a:endParaRPr lang="en-US"/>
          </a:p>
        </p:txBody>
      </p:sp>
      <p:sp>
        <p:nvSpPr>
          <p:cNvPr id="116803" name="Line 67"/>
          <p:cNvSpPr>
            <a:spLocks noChangeShapeType="1"/>
          </p:cNvSpPr>
          <p:nvPr/>
        </p:nvSpPr>
        <p:spPr bwMode="auto">
          <a:xfrm flipV="1">
            <a:off x="7037388" y="5697538"/>
            <a:ext cx="1587" cy="34925"/>
          </a:xfrm>
          <a:prstGeom prst="line">
            <a:avLst/>
          </a:prstGeom>
          <a:noFill/>
          <a:ln w="0">
            <a:solidFill>
              <a:srgbClr val="000000"/>
            </a:solidFill>
            <a:round/>
            <a:headEnd/>
            <a:tailEnd/>
          </a:ln>
        </p:spPr>
        <p:txBody>
          <a:bodyPr/>
          <a:lstStyle/>
          <a:p>
            <a:endParaRPr lang="en-US"/>
          </a:p>
        </p:txBody>
      </p:sp>
      <p:sp>
        <p:nvSpPr>
          <p:cNvPr id="116804" name="Line 68"/>
          <p:cNvSpPr>
            <a:spLocks noChangeShapeType="1"/>
          </p:cNvSpPr>
          <p:nvPr/>
        </p:nvSpPr>
        <p:spPr bwMode="auto">
          <a:xfrm flipV="1">
            <a:off x="7331075" y="5697538"/>
            <a:ext cx="1588" cy="34925"/>
          </a:xfrm>
          <a:prstGeom prst="line">
            <a:avLst/>
          </a:prstGeom>
          <a:noFill/>
          <a:ln w="0">
            <a:solidFill>
              <a:srgbClr val="000000"/>
            </a:solidFill>
            <a:round/>
            <a:headEnd/>
            <a:tailEnd/>
          </a:ln>
        </p:spPr>
        <p:txBody>
          <a:bodyPr/>
          <a:lstStyle/>
          <a:p>
            <a:endParaRPr lang="en-US"/>
          </a:p>
        </p:txBody>
      </p:sp>
      <p:sp>
        <p:nvSpPr>
          <p:cNvPr id="116805" name="Line 69"/>
          <p:cNvSpPr>
            <a:spLocks noChangeShapeType="1"/>
          </p:cNvSpPr>
          <p:nvPr/>
        </p:nvSpPr>
        <p:spPr bwMode="auto">
          <a:xfrm flipV="1">
            <a:off x="7624763" y="5697538"/>
            <a:ext cx="1587" cy="34925"/>
          </a:xfrm>
          <a:prstGeom prst="line">
            <a:avLst/>
          </a:prstGeom>
          <a:noFill/>
          <a:ln w="0">
            <a:solidFill>
              <a:srgbClr val="000000"/>
            </a:solidFill>
            <a:round/>
            <a:headEnd/>
            <a:tailEnd/>
          </a:ln>
        </p:spPr>
        <p:txBody>
          <a:bodyPr/>
          <a:lstStyle/>
          <a:p>
            <a:endParaRPr lang="en-US"/>
          </a:p>
        </p:txBody>
      </p:sp>
      <p:sp>
        <p:nvSpPr>
          <p:cNvPr id="116806" name="Line 70"/>
          <p:cNvSpPr>
            <a:spLocks noChangeShapeType="1"/>
          </p:cNvSpPr>
          <p:nvPr/>
        </p:nvSpPr>
        <p:spPr bwMode="auto">
          <a:xfrm flipV="1">
            <a:off x="7920038" y="5697538"/>
            <a:ext cx="1587" cy="34925"/>
          </a:xfrm>
          <a:prstGeom prst="line">
            <a:avLst/>
          </a:prstGeom>
          <a:noFill/>
          <a:ln w="0">
            <a:solidFill>
              <a:srgbClr val="000000"/>
            </a:solidFill>
            <a:round/>
            <a:headEnd/>
            <a:tailEnd/>
          </a:ln>
        </p:spPr>
        <p:txBody>
          <a:bodyPr/>
          <a:lstStyle/>
          <a:p>
            <a:endParaRPr lang="en-US"/>
          </a:p>
        </p:txBody>
      </p:sp>
      <p:sp>
        <p:nvSpPr>
          <p:cNvPr id="116807" name="Line 71"/>
          <p:cNvSpPr>
            <a:spLocks noChangeShapeType="1"/>
          </p:cNvSpPr>
          <p:nvPr/>
        </p:nvSpPr>
        <p:spPr bwMode="auto">
          <a:xfrm flipV="1">
            <a:off x="8213725" y="5697538"/>
            <a:ext cx="1588" cy="34925"/>
          </a:xfrm>
          <a:prstGeom prst="line">
            <a:avLst/>
          </a:prstGeom>
          <a:noFill/>
          <a:ln w="0">
            <a:solidFill>
              <a:srgbClr val="000000"/>
            </a:solidFill>
            <a:round/>
            <a:headEnd/>
            <a:tailEnd/>
          </a:ln>
        </p:spPr>
        <p:txBody>
          <a:bodyPr/>
          <a:lstStyle/>
          <a:p>
            <a:endParaRPr lang="en-US"/>
          </a:p>
        </p:txBody>
      </p:sp>
      <p:sp>
        <p:nvSpPr>
          <p:cNvPr id="116808" name="Line 72"/>
          <p:cNvSpPr>
            <a:spLocks noChangeShapeType="1"/>
          </p:cNvSpPr>
          <p:nvPr/>
        </p:nvSpPr>
        <p:spPr bwMode="auto">
          <a:xfrm flipV="1">
            <a:off x="8507413" y="5697538"/>
            <a:ext cx="1587" cy="34925"/>
          </a:xfrm>
          <a:prstGeom prst="line">
            <a:avLst/>
          </a:prstGeom>
          <a:noFill/>
          <a:ln w="0">
            <a:solidFill>
              <a:srgbClr val="000000"/>
            </a:solidFill>
            <a:round/>
            <a:headEnd/>
            <a:tailEnd/>
          </a:ln>
        </p:spPr>
        <p:txBody>
          <a:bodyPr/>
          <a:lstStyle/>
          <a:p>
            <a:endParaRPr lang="en-US"/>
          </a:p>
        </p:txBody>
      </p:sp>
      <p:sp>
        <p:nvSpPr>
          <p:cNvPr id="116809" name="Rectangle 73"/>
          <p:cNvSpPr>
            <a:spLocks noChangeArrowheads="1"/>
          </p:cNvSpPr>
          <p:nvPr/>
        </p:nvSpPr>
        <p:spPr bwMode="auto">
          <a:xfrm>
            <a:off x="2686050" y="2346325"/>
            <a:ext cx="3359150" cy="152400"/>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Moody's Speculative Grade Trailing 12-Month Default Rates</a:t>
            </a:r>
            <a:endParaRPr lang="en-GB" sz="1800"/>
          </a:p>
        </p:txBody>
      </p:sp>
      <p:sp>
        <p:nvSpPr>
          <p:cNvPr id="116810" name="Rectangle 74"/>
          <p:cNvSpPr>
            <a:spLocks noChangeArrowheads="1"/>
          </p:cNvSpPr>
          <p:nvPr/>
        </p:nvSpPr>
        <p:spPr bwMode="auto">
          <a:xfrm>
            <a:off x="2405063" y="2519363"/>
            <a:ext cx="417830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 Actual Jan. 2000 to Aug. 2002 / Forecasted Sept. 2002 to Feb. 2003</a:t>
            </a:r>
            <a:endParaRPr lang="en-GB" sz="1800"/>
          </a:p>
        </p:txBody>
      </p:sp>
      <p:sp>
        <p:nvSpPr>
          <p:cNvPr id="116811" name="Rectangle 75"/>
          <p:cNvSpPr>
            <a:spLocks noChangeArrowheads="1"/>
          </p:cNvSpPr>
          <p:nvPr/>
        </p:nvSpPr>
        <p:spPr bwMode="auto">
          <a:xfrm>
            <a:off x="933450" y="4057650"/>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6.2%</a:t>
            </a:r>
            <a:endParaRPr lang="en-GB" sz="1800"/>
          </a:p>
        </p:txBody>
      </p:sp>
      <p:sp>
        <p:nvSpPr>
          <p:cNvPr id="116812" name="Rectangle 76"/>
          <p:cNvSpPr>
            <a:spLocks noChangeArrowheads="1"/>
          </p:cNvSpPr>
          <p:nvPr/>
        </p:nvSpPr>
        <p:spPr bwMode="auto">
          <a:xfrm>
            <a:off x="1227138" y="394176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6.7%</a:t>
            </a:r>
            <a:endParaRPr lang="en-GB" sz="1800"/>
          </a:p>
        </p:txBody>
      </p:sp>
      <p:sp>
        <p:nvSpPr>
          <p:cNvPr id="116813" name="Rectangle 77"/>
          <p:cNvSpPr>
            <a:spLocks noChangeArrowheads="1"/>
          </p:cNvSpPr>
          <p:nvPr/>
        </p:nvSpPr>
        <p:spPr bwMode="auto">
          <a:xfrm>
            <a:off x="1533525" y="384968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7.1%</a:t>
            </a:r>
            <a:endParaRPr lang="en-GB" sz="1800"/>
          </a:p>
        </p:txBody>
      </p:sp>
      <p:sp>
        <p:nvSpPr>
          <p:cNvPr id="116814" name="Rectangle 78"/>
          <p:cNvSpPr>
            <a:spLocks noChangeArrowheads="1"/>
          </p:cNvSpPr>
          <p:nvPr/>
        </p:nvSpPr>
        <p:spPr bwMode="auto">
          <a:xfrm>
            <a:off x="1828800" y="370998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7.7%</a:t>
            </a:r>
            <a:endParaRPr lang="en-GB" sz="1800"/>
          </a:p>
        </p:txBody>
      </p:sp>
      <p:sp>
        <p:nvSpPr>
          <p:cNvPr id="116815" name="Rectangle 79"/>
          <p:cNvSpPr>
            <a:spLocks noChangeArrowheads="1"/>
          </p:cNvSpPr>
          <p:nvPr/>
        </p:nvSpPr>
        <p:spPr bwMode="auto">
          <a:xfrm>
            <a:off x="2122488" y="3709988"/>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7.7%</a:t>
            </a:r>
            <a:endParaRPr lang="en-GB" sz="1800"/>
          </a:p>
        </p:txBody>
      </p:sp>
      <p:sp>
        <p:nvSpPr>
          <p:cNvPr id="116816" name="Rectangle 80"/>
          <p:cNvSpPr>
            <a:spLocks noChangeArrowheads="1"/>
          </p:cNvSpPr>
          <p:nvPr/>
        </p:nvSpPr>
        <p:spPr bwMode="auto">
          <a:xfrm>
            <a:off x="2405063" y="3663950"/>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7.9%</a:t>
            </a:r>
            <a:endParaRPr lang="en-GB" sz="1800"/>
          </a:p>
        </p:txBody>
      </p:sp>
      <p:sp>
        <p:nvSpPr>
          <p:cNvPr id="116817" name="Rectangle 81"/>
          <p:cNvSpPr>
            <a:spLocks noChangeArrowheads="1"/>
          </p:cNvSpPr>
          <p:nvPr/>
        </p:nvSpPr>
        <p:spPr bwMode="auto">
          <a:xfrm>
            <a:off x="2686050" y="351313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8.5%</a:t>
            </a:r>
            <a:endParaRPr lang="en-GB" sz="1800"/>
          </a:p>
        </p:txBody>
      </p:sp>
      <p:sp>
        <p:nvSpPr>
          <p:cNvPr id="116818" name="Rectangle 82"/>
          <p:cNvSpPr>
            <a:spLocks noChangeArrowheads="1"/>
          </p:cNvSpPr>
          <p:nvPr/>
        </p:nvSpPr>
        <p:spPr bwMode="auto">
          <a:xfrm>
            <a:off x="2979738" y="3444875"/>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8.8%</a:t>
            </a:r>
            <a:endParaRPr lang="en-GB" sz="1800"/>
          </a:p>
        </p:txBody>
      </p:sp>
      <p:sp>
        <p:nvSpPr>
          <p:cNvPr id="116819" name="Rectangle 83"/>
          <p:cNvSpPr>
            <a:spLocks noChangeArrowheads="1"/>
          </p:cNvSpPr>
          <p:nvPr/>
        </p:nvSpPr>
        <p:spPr bwMode="auto">
          <a:xfrm>
            <a:off x="3275013" y="3398838"/>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9.0%</a:t>
            </a:r>
            <a:endParaRPr lang="en-GB" sz="1800"/>
          </a:p>
        </p:txBody>
      </p:sp>
      <p:sp>
        <p:nvSpPr>
          <p:cNvPr id="116820" name="Rectangle 84"/>
          <p:cNvSpPr>
            <a:spLocks noChangeArrowheads="1"/>
          </p:cNvSpPr>
          <p:nvPr/>
        </p:nvSpPr>
        <p:spPr bwMode="auto">
          <a:xfrm>
            <a:off x="3568700" y="325913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9.6%</a:t>
            </a:r>
            <a:endParaRPr lang="en-GB" sz="1800"/>
          </a:p>
        </p:txBody>
      </p:sp>
      <p:sp>
        <p:nvSpPr>
          <p:cNvPr id="116821" name="Rectangle 85"/>
          <p:cNvSpPr>
            <a:spLocks noChangeArrowheads="1"/>
          </p:cNvSpPr>
          <p:nvPr/>
        </p:nvSpPr>
        <p:spPr bwMode="auto">
          <a:xfrm>
            <a:off x="3862388" y="3213100"/>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9.8%</a:t>
            </a:r>
            <a:endParaRPr lang="en-GB" sz="1800"/>
          </a:p>
        </p:txBody>
      </p:sp>
      <p:sp>
        <p:nvSpPr>
          <p:cNvPr id="116822" name="Rectangle 86"/>
          <p:cNvSpPr>
            <a:spLocks noChangeArrowheads="1"/>
          </p:cNvSpPr>
          <p:nvPr/>
        </p:nvSpPr>
        <p:spPr bwMode="auto">
          <a:xfrm>
            <a:off x="4144963"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116823" name="Rectangle 87"/>
          <p:cNvSpPr>
            <a:spLocks noChangeArrowheads="1"/>
          </p:cNvSpPr>
          <p:nvPr/>
        </p:nvSpPr>
        <p:spPr bwMode="auto">
          <a:xfrm>
            <a:off x="4438650" y="3005138"/>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10.7%</a:t>
            </a:r>
            <a:endParaRPr lang="en-GB" sz="1800"/>
          </a:p>
        </p:txBody>
      </p:sp>
      <p:sp>
        <p:nvSpPr>
          <p:cNvPr id="116824" name="Rectangle 88"/>
          <p:cNvSpPr>
            <a:spLocks noChangeArrowheads="1"/>
          </p:cNvSpPr>
          <p:nvPr/>
        </p:nvSpPr>
        <p:spPr bwMode="auto">
          <a:xfrm>
            <a:off x="473233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116825" name="Rectangle 89"/>
          <p:cNvSpPr>
            <a:spLocks noChangeArrowheads="1"/>
          </p:cNvSpPr>
          <p:nvPr/>
        </p:nvSpPr>
        <p:spPr bwMode="auto">
          <a:xfrm>
            <a:off x="501491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116826" name="Rectangle 90"/>
          <p:cNvSpPr>
            <a:spLocks noChangeArrowheads="1"/>
          </p:cNvSpPr>
          <p:nvPr/>
        </p:nvSpPr>
        <p:spPr bwMode="auto">
          <a:xfrm>
            <a:off x="5308600" y="309721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116827" name="Rectangle 91"/>
          <p:cNvSpPr>
            <a:spLocks noChangeArrowheads="1"/>
          </p:cNvSpPr>
          <p:nvPr/>
        </p:nvSpPr>
        <p:spPr bwMode="auto">
          <a:xfrm>
            <a:off x="561498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116828" name="Rectangle 92"/>
          <p:cNvSpPr>
            <a:spLocks noChangeArrowheads="1"/>
          </p:cNvSpPr>
          <p:nvPr/>
        </p:nvSpPr>
        <p:spPr bwMode="auto">
          <a:xfrm>
            <a:off x="589756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116829" name="Rectangle 93"/>
          <p:cNvSpPr>
            <a:spLocks noChangeArrowheads="1"/>
          </p:cNvSpPr>
          <p:nvPr/>
        </p:nvSpPr>
        <p:spPr bwMode="auto">
          <a:xfrm>
            <a:off x="6203950" y="3143250"/>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10.1%</a:t>
            </a:r>
            <a:endParaRPr lang="en-GB" sz="1800"/>
          </a:p>
        </p:txBody>
      </p:sp>
      <p:sp>
        <p:nvSpPr>
          <p:cNvPr id="116830" name="Rectangle 94"/>
          <p:cNvSpPr>
            <a:spLocks noChangeArrowheads="1"/>
          </p:cNvSpPr>
          <p:nvPr/>
        </p:nvSpPr>
        <p:spPr bwMode="auto">
          <a:xfrm>
            <a:off x="647382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116831" name="Rectangle 95"/>
          <p:cNvSpPr>
            <a:spLocks noChangeArrowheads="1"/>
          </p:cNvSpPr>
          <p:nvPr/>
        </p:nvSpPr>
        <p:spPr bwMode="auto">
          <a:xfrm>
            <a:off x="6767513" y="316706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116832" name="Rectangle 96"/>
          <p:cNvSpPr>
            <a:spLocks noChangeArrowheads="1"/>
          </p:cNvSpPr>
          <p:nvPr/>
        </p:nvSpPr>
        <p:spPr bwMode="auto">
          <a:xfrm>
            <a:off x="7061200"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116833" name="Rectangle 97"/>
          <p:cNvSpPr>
            <a:spLocks noChangeArrowheads="1"/>
          </p:cNvSpPr>
          <p:nvPr/>
        </p:nvSpPr>
        <p:spPr bwMode="auto">
          <a:xfrm>
            <a:off x="735647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116834" name="Rectangle 98"/>
          <p:cNvSpPr>
            <a:spLocks noChangeArrowheads="1"/>
          </p:cNvSpPr>
          <p:nvPr/>
        </p:nvSpPr>
        <p:spPr bwMode="auto">
          <a:xfrm>
            <a:off x="7993063" y="323691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9.3%</a:t>
            </a:r>
            <a:endParaRPr lang="en-GB" sz="1800"/>
          </a:p>
        </p:txBody>
      </p:sp>
      <p:sp>
        <p:nvSpPr>
          <p:cNvPr id="116835" name="Rectangle 99"/>
          <p:cNvSpPr>
            <a:spLocks noChangeArrowheads="1"/>
          </p:cNvSpPr>
          <p:nvPr/>
        </p:nvSpPr>
        <p:spPr bwMode="auto">
          <a:xfrm>
            <a:off x="8262938" y="342106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8.8%</a:t>
            </a:r>
            <a:endParaRPr lang="en-GB" sz="1800"/>
          </a:p>
        </p:txBody>
      </p:sp>
      <p:sp>
        <p:nvSpPr>
          <p:cNvPr id="116836" name="Rectangle 100"/>
          <p:cNvSpPr>
            <a:spLocks noChangeArrowheads="1"/>
          </p:cNvSpPr>
          <p:nvPr/>
        </p:nvSpPr>
        <p:spPr bwMode="auto">
          <a:xfrm>
            <a:off x="7686675" y="3178175"/>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9.8%</a:t>
            </a:r>
            <a:endParaRPr lang="en-GB" sz="1800"/>
          </a:p>
        </p:txBody>
      </p:sp>
      <p:sp>
        <p:nvSpPr>
          <p:cNvPr id="116837" name="Rectangle 101"/>
          <p:cNvSpPr>
            <a:spLocks noChangeArrowheads="1"/>
          </p:cNvSpPr>
          <p:nvPr/>
        </p:nvSpPr>
        <p:spPr bwMode="auto">
          <a:xfrm>
            <a:off x="481013" y="5616575"/>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0.0%</a:t>
            </a:r>
            <a:endParaRPr lang="en-GB" sz="1800"/>
          </a:p>
        </p:txBody>
      </p:sp>
      <p:sp>
        <p:nvSpPr>
          <p:cNvPr id="116838" name="Rectangle 102"/>
          <p:cNvSpPr>
            <a:spLocks noChangeArrowheads="1"/>
          </p:cNvSpPr>
          <p:nvPr/>
        </p:nvSpPr>
        <p:spPr bwMode="auto">
          <a:xfrm>
            <a:off x="481013" y="538638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1.0%</a:t>
            </a:r>
            <a:endParaRPr lang="en-GB" sz="1800"/>
          </a:p>
        </p:txBody>
      </p:sp>
      <p:sp>
        <p:nvSpPr>
          <p:cNvPr id="116839" name="Rectangle 103"/>
          <p:cNvSpPr>
            <a:spLocks noChangeArrowheads="1"/>
          </p:cNvSpPr>
          <p:nvPr/>
        </p:nvSpPr>
        <p:spPr bwMode="auto">
          <a:xfrm>
            <a:off x="481013" y="514350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2.0%</a:t>
            </a:r>
            <a:endParaRPr lang="en-GB" sz="1800"/>
          </a:p>
        </p:txBody>
      </p:sp>
      <p:sp>
        <p:nvSpPr>
          <p:cNvPr id="116840" name="Rectangle 104"/>
          <p:cNvSpPr>
            <a:spLocks noChangeArrowheads="1"/>
          </p:cNvSpPr>
          <p:nvPr/>
        </p:nvSpPr>
        <p:spPr bwMode="auto">
          <a:xfrm>
            <a:off x="481013" y="4911725"/>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3.0%</a:t>
            </a:r>
            <a:endParaRPr lang="en-GB" sz="1800"/>
          </a:p>
        </p:txBody>
      </p:sp>
      <p:sp>
        <p:nvSpPr>
          <p:cNvPr id="116841" name="Rectangle 105"/>
          <p:cNvSpPr>
            <a:spLocks noChangeArrowheads="1"/>
          </p:cNvSpPr>
          <p:nvPr/>
        </p:nvSpPr>
        <p:spPr bwMode="auto">
          <a:xfrm>
            <a:off x="481013" y="466883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4.0%</a:t>
            </a:r>
            <a:endParaRPr lang="en-GB" sz="1800"/>
          </a:p>
        </p:txBody>
      </p:sp>
      <p:sp>
        <p:nvSpPr>
          <p:cNvPr id="116842" name="Rectangle 106"/>
          <p:cNvSpPr>
            <a:spLocks noChangeArrowheads="1"/>
          </p:cNvSpPr>
          <p:nvPr/>
        </p:nvSpPr>
        <p:spPr bwMode="auto">
          <a:xfrm>
            <a:off x="481013" y="443865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5.0%</a:t>
            </a:r>
            <a:endParaRPr lang="en-GB" sz="1800"/>
          </a:p>
        </p:txBody>
      </p:sp>
      <p:sp>
        <p:nvSpPr>
          <p:cNvPr id="116843" name="Rectangle 107"/>
          <p:cNvSpPr>
            <a:spLocks noChangeArrowheads="1"/>
          </p:cNvSpPr>
          <p:nvPr/>
        </p:nvSpPr>
        <p:spPr bwMode="auto">
          <a:xfrm>
            <a:off x="481013" y="4195763"/>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6.0%</a:t>
            </a:r>
            <a:endParaRPr lang="en-GB" sz="1800"/>
          </a:p>
        </p:txBody>
      </p:sp>
      <p:sp>
        <p:nvSpPr>
          <p:cNvPr id="116844" name="Rectangle 108"/>
          <p:cNvSpPr>
            <a:spLocks noChangeArrowheads="1"/>
          </p:cNvSpPr>
          <p:nvPr/>
        </p:nvSpPr>
        <p:spPr bwMode="auto">
          <a:xfrm>
            <a:off x="481013" y="396398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7.0%</a:t>
            </a:r>
            <a:endParaRPr lang="en-GB" sz="1800"/>
          </a:p>
        </p:txBody>
      </p:sp>
      <p:sp>
        <p:nvSpPr>
          <p:cNvPr id="116845" name="Rectangle 109"/>
          <p:cNvSpPr>
            <a:spLocks noChangeArrowheads="1"/>
          </p:cNvSpPr>
          <p:nvPr/>
        </p:nvSpPr>
        <p:spPr bwMode="auto">
          <a:xfrm>
            <a:off x="481013" y="373380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8.0%</a:t>
            </a:r>
            <a:endParaRPr lang="en-GB" sz="1800"/>
          </a:p>
        </p:txBody>
      </p:sp>
      <p:sp>
        <p:nvSpPr>
          <p:cNvPr id="116846" name="Rectangle 110"/>
          <p:cNvSpPr>
            <a:spLocks noChangeArrowheads="1"/>
          </p:cNvSpPr>
          <p:nvPr/>
        </p:nvSpPr>
        <p:spPr bwMode="auto">
          <a:xfrm>
            <a:off x="481013" y="3490913"/>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9.0%</a:t>
            </a:r>
            <a:endParaRPr lang="en-GB" sz="1800"/>
          </a:p>
        </p:txBody>
      </p:sp>
      <p:sp>
        <p:nvSpPr>
          <p:cNvPr id="116847" name="Rectangle 111"/>
          <p:cNvSpPr>
            <a:spLocks noChangeArrowheads="1"/>
          </p:cNvSpPr>
          <p:nvPr/>
        </p:nvSpPr>
        <p:spPr bwMode="auto">
          <a:xfrm>
            <a:off x="406400" y="3259138"/>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10.0%</a:t>
            </a:r>
            <a:endParaRPr lang="en-GB" sz="1800"/>
          </a:p>
        </p:txBody>
      </p:sp>
      <p:sp>
        <p:nvSpPr>
          <p:cNvPr id="116848" name="Rectangle 112"/>
          <p:cNvSpPr>
            <a:spLocks noChangeArrowheads="1"/>
          </p:cNvSpPr>
          <p:nvPr/>
        </p:nvSpPr>
        <p:spPr bwMode="auto">
          <a:xfrm>
            <a:off x="406400" y="3016250"/>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11.0%</a:t>
            </a:r>
            <a:endParaRPr lang="en-GB" sz="1800"/>
          </a:p>
        </p:txBody>
      </p:sp>
      <p:sp>
        <p:nvSpPr>
          <p:cNvPr id="116849" name="Rectangle 113"/>
          <p:cNvSpPr>
            <a:spLocks noChangeArrowheads="1"/>
          </p:cNvSpPr>
          <p:nvPr/>
        </p:nvSpPr>
        <p:spPr bwMode="auto">
          <a:xfrm>
            <a:off x="406400" y="2786063"/>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12.0%</a:t>
            </a:r>
            <a:endParaRPr lang="en-GB" sz="1800"/>
          </a:p>
        </p:txBody>
      </p:sp>
      <p:sp>
        <p:nvSpPr>
          <p:cNvPr id="116850" name="Rectangle 114"/>
          <p:cNvSpPr>
            <a:spLocks noChangeArrowheads="1"/>
          </p:cNvSpPr>
          <p:nvPr/>
        </p:nvSpPr>
        <p:spPr bwMode="auto">
          <a:xfrm rot="-5400000">
            <a:off x="7929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Jan-01</a:t>
            </a:r>
            <a:endParaRPr lang="en-GB" sz="1800"/>
          </a:p>
        </p:txBody>
      </p:sp>
      <p:sp>
        <p:nvSpPr>
          <p:cNvPr id="116851" name="Rectangle 115"/>
          <p:cNvSpPr>
            <a:spLocks noChangeArrowheads="1"/>
          </p:cNvSpPr>
          <p:nvPr/>
        </p:nvSpPr>
        <p:spPr bwMode="auto">
          <a:xfrm rot="-5400000">
            <a:off x="10747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Feb-01</a:t>
            </a:r>
            <a:endParaRPr lang="en-GB" sz="1800"/>
          </a:p>
        </p:txBody>
      </p:sp>
      <p:sp>
        <p:nvSpPr>
          <p:cNvPr id="116852" name="Rectangle 116"/>
          <p:cNvSpPr>
            <a:spLocks noChangeArrowheads="1"/>
          </p:cNvSpPr>
          <p:nvPr/>
        </p:nvSpPr>
        <p:spPr bwMode="auto">
          <a:xfrm rot="-5400000">
            <a:off x="13684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Mar-01</a:t>
            </a:r>
            <a:endParaRPr lang="en-GB" sz="1800"/>
          </a:p>
        </p:txBody>
      </p:sp>
      <p:sp>
        <p:nvSpPr>
          <p:cNvPr id="116853" name="Rectangle 117"/>
          <p:cNvSpPr>
            <a:spLocks noChangeArrowheads="1"/>
          </p:cNvSpPr>
          <p:nvPr/>
        </p:nvSpPr>
        <p:spPr bwMode="auto">
          <a:xfrm rot="-5400000">
            <a:off x="1675607"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Apr-01</a:t>
            </a:r>
            <a:endParaRPr lang="en-GB" sz="1800"/>
          </a:p>
        </p:txBody>
      </p:sp>
      <p:sp>
        <p:nvSpPr>
          <p:cNvPr id="116854" name="Rectangle 118"/>
          <p:cNvSpPr>
            <a:spLocks noChangeArrowheads="1"/>
          </p:cNvSpPr>
          <p:nvPr/>
        </p:nvSpPr>
        <p:spPr bwMode="auto">
          <a:xfrm rot="-5400000">
            <a:off x="19446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May-01</a:t>
            </a:r>
            <a:endParaRPr lang="en-GB" sz="1800"/>
          </a:p>
        </p:txBody>
      </p:sp>
      <p:sp>
        <p:nvSpPr>
          <p:cNvPr id="116855" name="Rectangle 119"/>
          <p:cNvSpPr>
            <a:spLocks noChangeArrowheads="1"/>
          </p:cNvSpPr>
          <p:nvPr/>
        </p:nvSpPr>
        <p:spPr bwMode="auto">
          <a:xfrm rot="-5400000">
            <a:off x="22629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Jun-01</a:t>
            </a:r>
            <a:endParaRPr lang="en-GB" sz="1800"/>
          </a:p>
        </p:txBody>
      </p:sp>
      <p:sp>
        <p:nvSpPr>
          <p:cNvPr id="116856" name="Rectangle 120"/>
          <p:cNvSpPr>
            <a:spLocks noChangeArrowheads="1"/>
          </p:cNvSpPr>
          <p:nvPr/>
        </p:nvSpPr>
        <p:spPr bwMode="auto">
          <a:xfrm rot="-5400000">
            <a:off x="2576513"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Jul-01</a:t>
            </a:r>
            <a:endParaRPr lang="en-GB" sz="1800"/>
          </a:p>
        </p:txBody>
      </p:sp>
      <p:sp>
        <p:nvSpPr>
          <p:cNvPr id="116857" name="Rectangle 121"/>
          <p:cNvSpPr>
            <a:spLocks noChangeArrowheads="1"/>
          </p:cNvSpPr>
          <p:nvPr/>
        </p:nvSpPr>
        <p:spPr bwMode="auto">
          <a:xfrm rot="-5400000">
            <a:off x="28273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Aug-01</a:t>
            </a:r>
            <a:endParaRPr lang="en-GB" sz="1800"/>
          </a:p>
        </p:txBody>
      </p:sp>
      <p:sp>
        <p:nvSpPr>
          <p:cNvPr id="116858" name="Rectangle 122"/>
          <p:cNvSpPr>
            <a:spLocks noChangeArrowheads="1"/>
          </p:cNvSpPr>
          <p:nvPr/>
        </p:nvSpPr>
        <p:spPr bwMode="auto">
          <a:xfrm rot="-5400000">
            <a:off x="31210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Sep-01</a:t>
            </a:r>
            <a:endParaRPr lang="en-GB" sz="1800"/>
          </a:p>
        </p:txBody>
      </p:sp>
      <p:sp>
        <p:nvSpPr>
          <p:cNvPr id="116859" name="Rectangle 123"/>
          <p:cNvSpPr>
            <a:spLocks noChangeArrowheads="1"/>
          </p:cNvSpPr>
          <p:nvPr/>
        </p:nvSpPr>
        <p:spPr bwMode="auto">
          <a:xfrm rot="-5400000">
            <a:off x="342820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Oct-01</a:t>
            </a:r>
            <a:endParaRPr lang="en-GB" sz="1800"/>
          </a:p>
        </p:txBody>
      </p:sp>
      <p:sp>
        <p:nvSpPr>
          <p:cNvPr id="116860" name="Rectangle 124"/>
          <p:cNvSpPr>
            <a:spLocks noChangeArrowheads="1"/>
          </p:cNvSpPr>
          <p:nvPr/>
        </p:nvSpPr>
        <p:spPr bwMode="auto">
          <a:xfrm rot="-5400000">
            <a:off x="37099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Nov-01</a:t>
            </a:r>
            <a:endParaRPr lang="en-GB" sz="1800"/>
          </a:p>
        </p:txBody>
      </p:sp>
      <p:sp>
        <p:nvSpPr>
          <p:cNvPr id="116861" name="Rectangle 125"/>
          <p:cNvSpPr>
            <a:spLocks noChangeArrowheads="1"/>
          </p:cNvSpPr>
          <p:nvPr/>
        </p:nvSpPr>
        <p:spPr bwMode="auto">
          <a:xfrm rot="-5400000">
            <a:off x="40036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Dec-01</a:t>
            </a:r>
            <a:endParaRPr lang="en-GB" sz="1800"/>
          </a:p>
        </p:txBody>
      </p:sp>
      <p:sp>
        <p:nvSpPr>
          <p:cNvPr id="116862" name="Rectangle 126"/>
          <p:cNvSpPr>
            <a:spLocks noChangeArrowheads="1"/>
          </p:cNvSpPr>
          <p:nvPr/>
        </p:nvSpPr>
        <p:spPr bwMode="auto">
          <a:xfrm rot="-5400000">
            <a:off x="43108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Jan-02</a:t>
            </a:r>
            <a:endParaRPr lang="en-GB" sz="1800"/>
          </a:p>
        </p:txBody>
      </p:sp>
      <p:sp>
        <p:nvSpPr>
          <p:cNvPr id="116863" name="Rectangle 127"/>
          <p:cNvSpPr>
            <a:spLocks noChangeArrowheads="1"/>
          </p:cNvSpPr>
          <p:nvPr/>
        </p:nvSpPr>
        <p:spPr bwMode="auto">
          <a:xfrm rot="-5400000">
            <a:off x="45926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Feb-02</a:t>
            </a:r>
            <a:endParaRPr lang="en-GB" sz="1800"/>
          </a:p>
        </p:txBody>
      </p:sp>
      <p:sp>
        <p:nvSpPr>
          <p:cNvPr id="116864" name="Rectangle 128"/>
          <p:cNvSpPr>
            <a:spLocks noChangeArrowheads="1"/>
          </p:cNvSpPr>
          <p:nvPr/>
        </p:nvSpPr>
        <p:spPr bwMode="auto">
          <a:xfrm rot="-5400000">
            <a:off x="48863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Mar-02</a:t>
            </a:r>
            <a:endParaRPr lang="en-GB" sz="1800"/>
          </a:p>
        </p:txBody>
      </p:sp>
      <p:sp>
        <p:nvSpPr>
          <p:cNvPr id="116865" name="Rectangle 129"/>
          <p:cNvSpPr>
            <a:spLocks noChangeArrowheads="1"/>
          </p:cNvSpPr>
          <p:nvPr/>
        </p:nvSpPr>
        <p:spPr bwMode="auto">
          <a:xfrm rot="-5400000">
            <a:off x="5191919"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Apr-02</a:t>
            </a:r>
            <a:endParaRPr lang="en-GB" sz="1800"/>
          </a:p>
        </p:txBody>
      </p:sp>
      <p:sp>
        <p:nvSpPr>
          <p:cNvPr id="116866" name="Rectangle 130"/>
          <p:cNvSpPr>
            <a:spLocks noChangeArrowheads="1"/>
          </p:cNvSpPr>
          <p:nvPr/>
        </p:nvSpPr>
        <p:spPr bwMode="auto">
          <a:xfrm rot="-5400000">
            <a:off x="54625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May-02</a:t>
            </a:r>
            <a:endParaRPr lang="en-GB" sz="1800"/>
          </a:p>
        </p:txBody>
      </p:sp>
      <p:sp>
        <p:nvSpPr>
          <p:cNvPr id="116867" name="Rectangle 131"/>
          <p:cNvSpPr>
            <a:spLocks noChangeArrowheads="1"/>
          </p:cNvSpPr>
          <p:nvPr/>
        </p:nvSpPr>
        <p:spPr bwMode="auto">
          <a:xfrm rot="-5400000">
            <a:off x="57808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Jun-02</a:t>
            </a:r>
            <a:endParaRPr lang="en-GB" sz="1800"/>
          </a:p>
        </p:txBody>
      </p:sp>
      <p:sp>
        <p:nvSpPr>
          <p:cNvPr id="116868" name="Rectangle 132"/>
          <p:cNvSpPr>
            <a:spLocks noChangeArrowheads="1"/>
          </p:cNvSpPr>
          <p:nvPr/>
        </p:nvSpPr>
        <p:spPr bwMode="auto">
          <a:xfrm rot="-5400000">
            <a:off x="6092825"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Jul-02</a:t>
            </a:r>
            <a:endParaRPr lang="en-GB" sz="1800"/>
          </a:p>
        </p:txBody>
      </p:sp>
      <p:sp>
        <p:nvSpPr>
          <p:cNvPr id="116869" name="Rectangle 133"/>
          <p:cNvSpPr>
            <a:spLocks noChangeArrowheads="1"/>
          </p:cNvSpPr>
          <p:nvPr/>
        </p:nvSpPr>
        <p:spPr bwMode="auto">
          <a:xfrm rot="-5400000">
            <a:off x="63579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Aug-02</a:t>
            </a:r>
            <a:endParaRPr lang="en-GB" sz="1800"/>
          </a:p>
        </p:txBody>
      </p:sp>
      <p:sp>
        <p:nvSpPr>
          <p:cNvPr id="116870" name="Rectangle 134"/>
          <p:cNvSpPr>
            <a:spLocks noChangeArrowheads="1"/>
          </p:cNvSpPr>
          <p:nvPr/>
        </p:nvSpPr>
        <p:spPr bwMode="auto">
          <a:xfrm rot="-5400000">
            <a:off x="66389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Sep-02</a:t>
            </a:r>
            <a:endParaRPr lang="en-GB" sz="1800"/>
          </a:p>
        </p:txBody>
      </p:sp>
      <p:sp>
        <p:nvSpPr>
          <p:cNvPr id="116871" name="Rectangle 135"/>
          <p:cNvSpPr>
            <a:spLocks noChangeArrowheads="1"/>
          </p:cNvSpPr>
          <p:nvPr/>
        </p:nvSpPr>
        <p:spPr bwMode="auto">
          <a:xfrm rot="-5400000">
            <a:off x="694451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Oct-02</a:t>
            </a:r>
            <a:endParaRPr lang="en-GB" sz="1800"/>
          </a:p>
        </p:txBody>
      </p:sp>
      <p:sp>
        <p:nvSpPr>
          <p:cNvPr id="116872" name="Rectangle 136"/>
          <p:cNvSpPr>
            <a:spLocks noChangeArrowheads="1"/>
          </p:cNvSpPr>
          <p:nvPr/>
        </p:nvSpPr>
        <p:spPr bwMode="auto">
          <a:xfrm rot="-5400000">
            <a:off x="72278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Nov-02</a:t>
            </a:r>
            <a:endParaRPr lang="en-GB" sz="1800"/>
          </a:p>
        </p:txBody>
      </p:sp>
      <p:sp>
        <p:nvSpPr>
          <p:cNvPr id="116873" name="Rectangle 137"/>
          <p:cNvSpPr>
            <a:spLocks noChangeArrowheads="1"/>
          </p:cNvSpPr>
          <p:nvPr/>
        </p:nvSpPr>
        <p:spPr bwMode="auto">
          <a:xfrm rot="-5400000">
            <a:off x="75215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Dec-02</a:t>
            </a:r>
            <a:endParaRPr lang="en-GB" sz="1800"/>
          </a:p>
        </p:txBody>
      </p:sp>
      <p:sp>
        <p:nvSpPr>
          <p:cNvPr id="116874" name="Rectangle 138"/>
          <p:cNvSpPr>
            <a:spLocks noChangeArrowheads="1"/>
          </p:cNvSpPr>
          <p:nvPr/>
        </p:nvSpPr>
        <p:spPr bwMode="auto">
          <a:xfrm rot="-5400000">
            <a:off x="782716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Jan-03</a:t>
            </a:r>
            <a:endParaRPr lang="en-GB" sz="1800"/>
          </a:p>
        </p:txBody>
      </p:sp>
      <p:sp>
        <p:nvSpPr>
          <p:cNvPr id="116875" name="Rectangle 139"/>
          <p:cNvSpPr>
            <a:spLocks noChangeArrowheads="1"/>
          </p:cNvSpPr>
          <p:nvPr/>
        </p:nvSpPr>
        <p:spPr bwMode="auto">
          <a:xfrm rot="-5400000">
            <a:off x="81105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Feb-03</a:t>
            </a:r>
            <a:endParaRPr lang="en-GB" sz="1800"/>
          </a:p>
        </p:txBody>
      </p:sp>
      <p:sp>
        <p:nvSpPr>
          <p:cNvPr id="116876" name="Rectangle 140"/>
          <p:cNvSpPr>
            <a:spLocks noChangeArrowheads="1"/>
          </p:cNvSpPr>
          <p:nvPr/>
        </p:nvSpPr>
        <p:spPr bwMode="auto">
          <a:xfrm>
            <a:off x="4389438" y="6299200"/>
            <a:ext cx="600075" cy="207963"/>
          </a:xfrm>
          <a:prstGeom prst="rect">
            <a:avLst/>
          </a:prstGeom>
          <a:noFill/>
          <a:ln w="9525">
            <a:noFill/>
            <a:miter lim="800000"/>
            <a:headEnd/>
            <a:tailEnd/>
          </a:ln>
        </p:spPr>
        <p:txBody>
          <a:bodyPr wrap="none" lIns="0" tIns="0" rIns="0" bIns="0">
            <a:spAutoFit/>
          </a:bodyPr>
          <a:lstStyle/>
          <a:p>
            <a:pPr algn="l" eaLnBrk="1" hangingPunct="1"/>
            <a:r>
              <a:rPr lang="en-GB">
                <a:solidFill>
                  <a:srgbClr val="000000"/>
                </a:solidFill>
              </a:rPr>
              <a:t>Months</a:t>
            </a:r>
            <a:endParaRPr lang="en-GB" sz="1800"/>
          </a:p>
        </p:txBody>
      </p:sp>
      <p:sp>
        <p:nvSpPr>
          <p:cNvPr id="116877" name="Rectangle 141"/>
          <p:cNvSpPr>
            <a:spLocks noChangeArrowheads="1"/>
          </p:cNvSpPr>
          <p:nvPr/>
        </p:nvSpPr>
        <p:spPr bwMode="auto">
          <a:xfrm>
            <a:off x="260350" y="4160838"/>
            <a:ext cx="220663" cy="207962"/>
          </a:xfrm>
          <a:prstGeom prst="rect">
            <a:avLst/>
          </a:prstGeom>
          <a:noFill/>
          <a:ln w="9525">
            <a:noFill/>
            <a:miter lim="800000"/>
            <a:headEnd/>
            <a:tailEnd/>
          </a:ln>
        </p:spPr>
        <p:txBody>
          <a:bodyPr wrap="none" lIns="0" tIns="0" rIns="0" bIns="0">
            <a:spAutoFit/>
          </a:bodyPr>
          <a:lstStyle/>
          <a:p>
            <a:pPr algn="l" eaLnBrk="1" hangingPunct="1"/>
            <a:r>
              <a:rPr lang="en-GB" b="1">
                <a:solidFill>
                  <a:srgbClr val="000000"/>
                </a:solidFill>
              </a:rPr>
              <a:t>%</a:t>
            </a:r>
            <a:endParaRPr lang="en-GB" sz="1800"/>
          </a:p>
        </p:txBody>
      </p:sp>
      <p:grpSp>
        <p:nvGrpSpPr>
          <p:cNvPr id="116878" name="Group 142"/>
          <p:cNvGrpSpPr>
            <a:grpSpLocks/>
          </p:cNvGrpSpPr>
          <p:nvPr/>
        </p:nvGrpSpPr>
        <p:grpSpPr bwMode="auto">
          <a:xfrm flipV="1">
            <a:off x="909638" y="4775200"/>
            <a:ext cx="7629525" cy="79375"/>
            <a:chOff x="898" y="2701"/>
            <a:chExt cx="4006" cy="61"/>
          </a:xfrm>
        </p:grpSpPr>
        <p:sp>
          <p:nvSpPr>
            <p:cNvPr id="116882" name="Line 143"/>
            <p:cNvSpPr>
              <a:spLocks noChangeShapeType="1"/>
            </p:cNvSpPr>
            <p:nvPr/>
          </p:nvSpPr>
          <p:spPr bwMode="auto">
            <a:xfrm>
              <a:off x="898" y="2729"/>
              <a:ext cx="3947" cy="2"/>
            </a:xfrm>
            <a:prstGeom prst="line">
              <a:avLst/>
            </a:prstGeom>
            <a:noFill/>
            <a:ln w="11113">
              <a:solidFill>
                <a:srgbClr val="FF0000"/>
              </a:solidFill>
              <a:round/>
              <a:headEnd/>
              <a:tailEnd/>
            </a:ln>
          </p:spPr>
          <p:txBody>
            <a:bodyPr/>
            <a:lstStyle/>
            <a:p>
              <a:endParaRPr lang="en-US"/>
            </a:p>
          </p:txBody>
        </p:sp>
        <p:sp>
          <p:nvSpPr>
            <p:cNvPr id="116883" name="Freeform 144"/>
            <p:cNvSpPr>
              <a:spLocks/>
            </p:cNvSpPr>
            <p:nvPr/>
          </p:nvSpPr>
          <p:spPr bwMode="auto">
            <a:xfrm>
              <a:off x="4843" y="2701"/>
              <a:ext cx="61" cy="61"/>
            </a:xfrm>
            <a:custGeom>
              <a:avLst/>
              <a:gdLst>
                <a:gd name="T0" fmla="*/ 0 w 122"/>
                <a:gd name="T1" fmla="*/ 4 h 122"/>
                <a:gd name="T2" fmla="*/ 4 w 122"/>
                <a:gd name="T3" fmla="*/ 2 h 122"/>
                <a:gd name="T4" fmla="*/ 0 w 122"/>
                <a:gd name="T5" fmla="*/ 0 h 122"/>
                <a:gd name="T6" fmla="*/ 0 w 122"/>
                <a:gd name="T7" fmla="*/ 4 h 122"/>
                <a:gd name="T8" fmla="*/ 0 60000 65536"/>
                <a:gd name="T9" fmla="*/ 0 60000 65536"/>
                <a:gd name="T10" fmla="*/ 0 60000 65536"/>
                <a:gd name="T11" fmla="*/ 0 60000 65536"/>
                <a:gd name="T12" fmla="*/ 0 w 122"/>
                <a:gd name="T13" fmla="*/ 0 h 122"/>
                <a:gd name="T14" fmla="*/ 122 w 122"/>
                <a:gd name="T15" fmla="*/ 122 h 122"/>
              </a:gdLst>
              <a:ahLst/>
              <a:cxnLst>
                <a:cxn ang="T8">
                  <a:pos x="T0" y="T1"/>
                </a:cxn>
                <a:cxn ang="T9">
                  <a:pos x="T2" y="T3"/>
                </a:cxn>
                <a:cxn ang="T10">
                  <a:pos x="T4" y="T5"/>
                </a:cxn>
                <a:cxn ang="T11">
                  <a:pos x="T6" y="T7"/>
                </a:cxn>
              </a:cxnLst>
              <a:rect l="T12" t="T13" r="T14" b="T15"/>
              <a:pathLst>
                <a:path w="122" h="122">
                  <a:moveTo>
                    <a:pt x="0" y="122"/>
                  </a:moveTo>
                  <a:lnTo>
                    <a:pt x="122" y="60"/>
                  </a:lnTo>
                  <a:lnTo>
                    <a:pt x="0" y="0"/>
                  </a:lnTo>
                  <a:lnTo>
                    <a:pt x="0" y="122"/>
                  </a:lnTo>
                  <a:close/>
                </a:path>
              </a:pathLst>
            </a:custGeom>
            <a:solidFill>
              <a:srgbClr val="FF0000"/>
            </a:solidFill>
            <a:ln w="9525">
              <a:noFill/>
              <a:round/>
              <a:headEnd/>
              <a:tailEnd/>
            </a:ln>
          </p:spPr>
          <p:txBody>
            <a:bodyPr/>
            <a:lstStyle/>
            <a:p>
              <a:endParaRPr lang="en-US"/>
            </a:p>
          </p:txBody>
        </p:sp>
      </p:grpSp>
      <p:sp>
        <p:nvSpPr>
          <p:cNvPr id="116879" name="Rectangle 145"/>
          <p:cNvSpPr>
            <a:spLocks noChangeArrowheads="1"/>
          </p:cNvSpPr>
          <p:nvPr/>
        </p:nvSpPr>
        <p:spPr bwMode="auto">
          <a:xfrm>
            <a:off x="8566150" y="4738688"/>
            <a:ext cx="444500" cy="136525"/>
          </a:xfrm>
          <a:prstGeom prst="rect">
            <a:avLst/>
          </a:prstGeom>
          <a:noFill/>
          <a:ln w="9525">
            <a:noFill/>
            <a:miter lim="800000"/>
            <a:headEnd/>
            <a:tailEnd/>
          </a:ln>
        </p:spPr>
        <p:txBody>
          <a:bodyPr lIns="0" tIns="0" rIns="0" bIns="0">
            <a:spAutoFit/>
          </a:bodyPr>
          <a:lstStyle/>
          <a:p>
            <a:pPr algn="l" eaLnBrk="1" hangingPunct="1"/>
            <a:r>
              <a:rPr lang="en-US" sz="900">
                <a:solidFill>
                  <a:srgbClr val="000000"/>
                </a:solidFill>
                <a:cs typeface="Arial" pitchFamily="34" charset="0"/>
              </a:rPr>
              <a:t>3.77%</a:t>
            </a:r>
            <a:r>
              <a:rPr lang="en-US" sz="900" baseline="30000">
                <a:solidFill>
                  <a:srgbClr val="000000"/>
                </a:solidFill>
                <a:cs typeface="Arial" pitchFamily="34" charset="0"/>
              </a:rPr>
              <a:t>*</a:t>
            </a:r>
            <a:endParaRPr lang="en-US" sz="900">
              <a:cs typeface="Arial" pitchFamily="34" charset="0"/>
            </a:endParaRPr>
          </a:p>
        </p:txBody>
      </p:sp>
      <p:sp>
        <p:nvSpPr>
          <p:cNvPr id="116880" name="Text Box 146"/>
          <p:cNvSpPr txBox="1">
            <a:spLocks noChangeArrowheads="1"/>
          </p:cNvSpPr>
          <p:nvPr/>
        </p:nvSpPr>
        <p:spPr bwMode="auto">
          <a:xfrm>
            <a:off x="730250" y="6477000"/>
            <a:ext cx="4262438" cy="204788"/>
          </a:xfrm>
          <a:prstGeom prst="rect">
            <a:avLst/>
          </a:prstGeom>
          <a:noFill/>
          <a:ln w="12700">
            <a:noFill/>
            <a:miter lim="800000"/>
            <a:headEnd/>
            <a:tailEnd/>
          </a:ln>
        </p:spPr>
        <p:txBody>
          <a:bodyPr lIns="207797" tIns="41559" rIns="207797" bIns="41559" anchor="ctr">
            <a:spAutoFit/>
          </a:bodyPr>
          <a:lstStyle/>
          <a:p>
            <a:pPr algn="l" defTabSz="831850">
              <a:spcBef>
                <a:spcPct val="50000"/>
              </a:spcBef>
            </a:pPr>
            <a:r>
              <a:rPr lang="en-US" sz="800">
                <a:solidFill>
                  <a:srgbClr val="000000"/>
                </a:solidFill>
              </a:rPr>
              <a:t>Note: *Long run annual default rate is 3.77%</a:t>
            </a:r>
          </a:p>
        </p:txBody>
      </p:sp>
      <p:sp>
        <p:nvSpPr>
          <p:cNvPr id="116881" name="Rectangle 147"/>
          <p:cNvSpPr>
            <a:spLocks noGrp="1" noChangeArrowheads="1"/>
          </p:cNvSpPr>
          <p:nvPr>
            <p:ph type="title"/>
          </p:nvPr>
        </p:nvSpPr>
        <p:spPr/>
        <p:txBody>
          <a:bodyPr/>
          <a:lstStyle/>
          <a:p>
            <a:r>
              <a:rPr lang="en-US" smtClean="0"/>
              <a:t>Moody’s Forecast of Default Rates</a:t>
            </a:r>
          </a:p>
        </p:txBody>
      </p:sp>
    </p:spTree>
  </p:cSld>
  <p:clrMapOvr>
    <a:masterClrMapping/>
  </p:clrMapOvr>
  <p:transition>
    <p:wipe dir="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smtClean="0"/>
              <a:t>Project Finance and Basel II</a:t>
            </a:r>
          </a:p>
        </p:txBody>
      </p:sp>
      <p:sp>
        <p:nvSpPr>
          <p:cNvPr id="117763" name="Rectangle 3"/>
          <p:cNvSpPr>
            <a:spLocks noGrp="1" noChangeArrowheads="1"/>
          </p:cNvSpPr>
          <p:nvPr>
            <p:ph type="body" idx="1"/>
          </p:nvPr>
        </p:nvSpPr>
        <p:spPr/>
        <p:txBody>
          <a:bodyPr/>
          <a:lstStyle/>
          <a:p>
            <a:r>
              <a:rPr lang="en-US" smtClean="0"/>
              <a:t>The table below shows the default rates in a study conducted for Basel II</a:t>
            </a:r>
          </a:p>
          <a:p>
            <a:endParaRPr lang="en-US" smtClean="0"/>
          </a:p>
        </p:txBody>
      </p:sp>
      <p:pic>
        <p:nvPicPr>
          <p:cNvPr id="117764" name="Picture 4"/>
          <p:cNvPicPr>
            <a:picLocks noChangeAspect="1" noChangeArrowheads="1"/>
          </p:cNvPicPr>
          <p:nvPr/>
        </p:nvPicPr>
        <p:blipFill>
          <a:blip r:embed="rId2" cstate="print"/>
          <a:srcRect/>
          <a:stretch>
            <a:fillRect/>
          </a:stretch>
        </p:blipFill>
        <p:spPr bwMode="auto">
          <a:xfrm>
            <a:off x="2743200" y="2108200"/>
            <a:ext cx="5257800" cy="37973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ltLang="ko-KR" smtClean="0">
                <a:ea typeface="Gulim" pitchFamily="34" charset="-127"/>
              </a:rPr>
              <a:t>Recovery rates</a:t>
            </a:r>
            <a:endParaRPr lang="en-US" smtClean="0"/>
          </a:p>
        </p:txBody>
      </p:sp>
      <p:sp>
        <p:nvSpPr>
          <p:cNvPr id="118787" name="Rectangle 4"/>
          <p:cNvSpPr>
            <a:spLocks noGrp="1" noChangeArrowheads="1"/>
          </p:cNvSpPr>
          <p:nvPr>
            <p:ph type="body" idx="1"/>
          </p:nvPr>
        </p:nvSpPr>
        <p:spPr/>
        <p:txBody>
          <a:bodyPr/>
          <a:lstStyle/>
          <a:p>
            <a:pPr>
              <a:lnSpc>
                <a:spcPct val="90000"/>
              </a:lnSpc>
            </a:pPr>
            <a:r>
              <a:rPr lang="en-US" sz="1400" smtClean="0"/>
              <a:t>Estimating recovery rates</a:t>
            </a:r>
          </a:p>
          <a:p>
            <a:pPr lvl="1">
              <a:lnSpc>
                <a:spcPct val="90000"/>
              </a:lnSpc>
            </a:pPr>
            <a:r>
              <a:rPr lang="en-US" sz="1400" smtClean="0"/>
              <a:t>There is no market or highly illiquid market</a:t>
            </a:r>
          </a:p>
          <a:p>
            <a:pPr lvl="1">
              <a:lnSpc>
                <a:spcPct val="90000"/>
              </a:lnSpc>
            </a:pPr>
            <a:r>
              <a:rPr lang="en-US" sz="1400" smtClean="0"/>
              <a:t>Immediately upon announcement of default, after some reasonable period for information to become available, or after a full settlement has been reached</a:t>
            </a:r>
          </a:p>
          <a:p>
            <a:pPr>
              <a:lnSpc>
                <a:spcPct val="90000"/>
              </a:lnSpc>
            </a:pPr>
            <a:r>
              <a:rPr lang="en-US" sz="1400" smtClean="0"/>
              <a:t> Recovery rates of bond</a:t>
            </a:r>
          </a:p>
          <a:p>
            <a:pPr lvl="1">
              <a:lnSpc>
                <a:spcPct val="90000"/>
              </a:lnSpc>
            </a:pPr>
            <a:r>
              <a:rPr lang="en-US" sz="1400" smtClean="0"/>
              <a:t>Subordinated classes are appreciably different from one another in recovery realization</a:t>
            </a:r>
          </a:p>
          <a:p>
            <a:pPr lvl="1">
              <a:lnSpc>
                <a:spcPct val="90000"/>
              </a:lnSpc>
            </a:pPr>
            <a:r>
              <a:rPr lang="en-US" sz="1400" smtClean="0"/>
              <a:t>Difference between secured vs. unsecured senior is not statistically significant</a:t>
            </a:r>
          </a:p>
          <a:p>
            <a:pPr>
              <a:lnSpc>
                <a:spcPct val="90000"/>
              </a:lnSpc>
            </a:pPr>
            <a:r>
              <a:rPr lang="en-US" sz="1400" smtClean="0"/>
              <a:t> Recovery rates of bank facilities</a:t>
            </a:r>
          </a:p>
          <a:p>
            <a:pPr lvl="1">
              <a:lnSpc>
                <a:spcPct val="90000"/>
              </a:lnSpc>
            </a:pPr>
            <a:r>
              <a:rPr lang="en-US" sz="1400" smtClean="0"/>
              <a:t>Bank facilities( loans, commitments, letter of credit) are senior to all public senior bonds</a:t>
            </a:r>
          </a:p>
          <a:p>
            <a:pPr lvl="1">
              <a:lnSpc>
                <a:spcPct val="90000"/>
              </a:lnSpc>
            </a:pPr>
            <a:r>
              <a:rPr lang="en-US" sz="1400" smtClean="0"/>
              <a:t>Bankruptcy law and practices differs from jurisdiction to jurisdiction</a:t>
            </a:r>
          </a:p>
          <a:p>
            <a:pPr>
              <a:lnSpc>
                <a:spcPct val="90000"/>
              </a:lnSpc>
            </a:pPr>
            <a:r>
              <a:rPr lang="en-US" sz="1400" smtClean="0"/>
              <a:t> Distribution of recovery rates</a:t>
            </a:r>
          </a:p>
          <a:p>
            <a:pPr lvl="1">
              <a:lnSpc>
                <a:spcPct val="90000"/>
              </a:lnSpc>
            </a:pPr>
            <a:r>
              <a:rPr lang="en-US" sz="1400" smtClean="0"/>
              <a:t>Consistently wide uncertainty</a:t>
            </a:r>
          </a:p>
          <a:p>
            <a:pPr lvl="1">
              <a:lnSpc>
                <a:spcPct val="90000"/>
              </a:lnSpc>
            </a:pPr>
            <a:r>
              <a:rPr lang="en-US" sz="1400" smtClean="0"/>
              <a:t>Beta distribution </a:t>
            </a:r>
          </a:p>
        </p:txBody>
      </p:sp>
    </p:spTree>
  </p:cSld>
  <p:clrMapOvr>
    <a:masterClrMapping/>
  </p:clrMapOvr>
  <p:transition>
    <p:zo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mtClean="0"/>
              <a:t/>
            </a:r>
            <a:br>
              <a:rPr lang="en-US" smtClean="0"/>
            </a:br>
            <a:r>
              <a:rPr lang="en-US" smtClean="0"/>
              <a:t>Recovery Rates</a:t>
            </a:r>
          </a:p>
        </p:txBody>
      </p:sp>
      <p:pic>
        <p:nvPicPr>
          <p:cNvPr id="119811" name="Picture 4"/>
          <p:cNvPicPr>
            <a:picLocks noChangeAspect="1" noChangeArrowheads="1"/>
          </p:cNvPicPr>
          <p:nvPr>
            <p:ph type="body" idx="1"/>
          </p:nvPr>
        </p:nvPicPr>
        <p:blipFill>
          <a:blip r:embed="rId2" cstate="print"/>
          <a:srcRect/>
          <a:stretch>
            <a:fillRect/>
          </a:stretch>
        </p:blipFill>
        <p:spPr>
          <a:xfrm>
            <a:off x="3057525" y="457200"/>
            <a:ext cx="5540375" cy="5791200"/>
          </a:xfrm>
          <a:noFill/>
        </p:spPr>
      </p:pic>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smtClean="0"/>
              <a:t>Project Finance Ratios</a:t>
            </a:r>
          </a:p>
        </p:txBody>
      </p:sp>
      <p:sp>
        <p:nvSpPr>
          <p:cNvPr id="120835" name="Rectangle 3"/>
          <p:cNvSpPr>
            <a:spLocks noGrp="1" noChangeArrowheads="1"/>
          </p:cNvSpPr>
          <p:nvPr>
            <p:ph type="body" idx="1"/>
          </p:nvPr>
        </p:nvSpPr>
        <p:spPr/>
        <p:txBody>
          <a:bodyPr/>
          <a:lstStyle/>
          <a:p>
            <a:r>
              <a:rPr lang="en-US" sz="1600" smtClean="0"/>
              <a:t>Net cash from operations before debt service (CFO) </a:t>
            </a:r>
          </a:p>
          <a:p>
            <a:pPr lvl="1"/>
            <a:r>
              <a:rPr lang="en-US" sz="1600" smtClean="0"/>
              <a:t>Revenues minus cash expenses, including taxes, but excluding debt service  </a:t>
            </a:r>
          </a:p>
          <a:p>
            <a:r>
              <a:rPr lang="en-US" sz="1600" smtClean="0"/>
              <a:t>Minimum debt service coverage ratio (MDSCR)</a:t>
            </a:r>
          </a:p>
          <a:p>
            <a:pPr lvl="1"/>
            <a:r>
              <a:rPr lang="en-US" sz="1600" smtClean="0"/>
              <a:t>Lowest CFO to annual principal and interest payment ratio  </a:t>
            </a:r>
          </a:p>
          <a:p>
            <a:r>
              <a:rPr lang="en-US" sz="1600" smtClean="0"/>
              <a:t>Short-term minimum DSCR (STDSCR)  </a:t>
            </a:r>
          </a:p>
          <a:p>
            <a:pPr lvl="1"/>
            <a:r>
              <a:rPr lang="en-US" sz="1600" smtClean="0"/>
              <a:t>Lowest DSCR over the next three years  </a:t>
            </a:r>
          </a:p>
          <a:p>
            <a:r>
              <a:rPr lang="en-US" sz="1600" smtClean="0"/>
              <a:t>Average debt service coverage ratio (ADSCR) </a:t>
            </a:r>
          </a:p>
          <a:p>
            <a:pPr lvl="1"/>
            <a:r>
              <a:rPr lang="en-US" sz="1600" smtClean="0"/>
              <a:t>Average of annual DSCRs through debt maturity  </a:t>
            </a:r>
          </a:p>
          <a:p>
            <a:r>
              <a:rPr lang="en-US" sz="1600" smtClean="0"/>
              <a:t>Loan life coverage ratio (LLCR)  </a:t>
            </a:r>
          </a:p>
          <a:p>
            <a:pPr lvl="1"/>
            <a:r>
              <a:rPr lang="en-US" sz="1600" smtClean="0"/>
              <a:t>Total remaining present value CFOs divided by outstanding principal balance</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Sutton Bridge Actual Income Statement</a:t>
            </a:r>
          </a:p>
        </p:txBody>
      </p:sp>
      <p:pic>
        <p:nvPicPr>
          <p:cNvPr id="14339" name="Picture 3"/>
          <p:cNvPicPr>
            <a:picLocks noChangeAspect="1" noChangeArrowheads="1"/>
          </p:cNvPicPr>
          <p:nvPr>
            <p:ph type="body" idx="1"/>
          </p:nvPr>
        </p:nvPicPr>
        <p:blipFill>
          <a:blip r:embed="rId2" cstate="print"/>
          <a:srcRect/>
          <a:stretch>
            <a:fillRect/>
          </a:stretch>
        </p:blipFill>
        <p:spPr>
          <a:noFill/>
        </p:spPr>
      </p:pic>
    </p:spTree>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mtClean="0"/>
              <a:t>Debt Capacity and Pricing</a:t>
            </a:r>
          </a:p>
        </p:txBody>
      </p:sp>
      <p:pic>
        <p:nvPicPr>
          <p:cNvPr id="121859" name="Picture 3"/>
          <p:cNvPicPr>
            <a:picLocks noChangeAspect="1" noChangeArrowheads="1"/>
          </p:cNvPicPr>
          <p:nvPr>
            <p:ph type="body" idx="1"/>
          </p:nvPr>
        </p:nvPicPr>
        <p:blipFill>
          <a:blip r:embed="rId2" cstate="print"/>
          <a:srcRect/>
          <a:stretch>
            <a:fillRect/>
          </a:stretch>
        </p:blipFill>
        <p:spPr>
          <a:xfrm>
            <a:off x="762000" y="2660650"/>
            <a:ext cx="7848600" cy="2298700"/>
          </a:xfrm>
          <a:noFill/>
        </p:spPr>
      </p:pic>
    </p:spTree>
  </p:cSld>
  <p:clrMapOvr>
    <a:masterClrMapping/>
  </p:clrMapOvr>
  <p:transition>
    <p:zoom/>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smtClean="0"/>
              <a:t>Returns on Project Finance Loans</a:t>
            </a:r>
          </a:p>
        </p:txBody>
      </p:sp>
      <p:sp>
        <p:nvSpPr>
          <p:cNvPr id="122883" name="Rectangle 3"/>
          <p:cNvSpPr>
            <a:spLocks noGrp="1" noChangeArrowheads="1"/>
          </p:cNvSpPr>
          <p:nvPr>
            <p:ph type="body" idx="1"/>
          </p:nvPr>
        </p:nvSpPr>
        <p:spPr/>
        <p:txBody>
          <a:bodyPr/>
          <a:lstStyle/>
          <a:p>
            <a:r>
              <a:rPr lang="en-US" smtClean="0"/>
              <a:t>The probability of default and the loss given default </a:t>
            </a:r>
          </a:p>
          <a:p>
            <a:pPr lvl="1"/>
            <a:r>
              <a:rPr lang="en-US" smtClean="0"/>
              <a:t>Probability of default through 2002 – 13.3%</a:t>
            </a:r>
          </a:p>
          <a:p>
            <a:pPr lvl="1"/>
            <a:r>
              <a:rPr lang="en-US" smtClean="0"/>
              <a:t>Large defaults in 2002 from telcom and merchant power</a:t>
            </a:r>
          </a:p>
          <a:p>
            <a:pPr lvl="1"/>
            <a:endParaRPr lang="en-US" smtClean="0"/>
          </a:p>
          <a:p>
            <a:endParaRPr lang="en-US" smtClean="0"/>
          </a:p>
        </p:txBody>
      </p:sp>
      <p:pic>
        <p:nvPicPr>
          <p:cNvPr id="122884" name="Picture 4"/>
          <p:cNvPicPr>
            <a:picLocks noChangeAspect="1" noChangeArrowheads="1"/>
          </p:cNvPicPr>
          <p:nvPr/>
        </p:nvPicPr>
        <p:blipFill>
          <a:blip r:embed="rId2" cstate="print"/>
          <a:srcRect/>
          <a:stretch>
            <a:fillRect/>
          </a:stretch>
        </p:blipFill>
        <p:spPr bwMode="auto">
          <a:xfrm>
            <a:off x="2362200" y="3228975"/>
            <a:ext cx="4752975" cy="2963863"/>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smtClean="0"/>
              <a:t>Project Finance and Basel II – Pre 2003</a:t>
            </a:r>
          </a:p>
        </p:txBody>
      </p:sp>
      <p:sp>
        <p:nvSpPr>
          <p:cNvPr id="123907" name="Rectangle 3"/>
          <p:cNvSpPr>
            <a:spLocks noGrp="1" noChangeArrowheads="1"/>
          </p:cNvSpPr>
          <p:nvPr>
            <p:ph type="body" idx="1"/>
          </p:nvPr>
        </p:nvSpPr>
        <p:spPr/>
        <p:txBody>
          <a:bodyPr/>
          <a:lstStyle/>
          <a:p>
            <a:pPr>
              <a:lnSpc>
                <a:spcPct val="90000"/>
              </a:lnSpc>
            </a:pPr>
            <a:r>
              <a:rPr lang="en-US" smtClean="0"/>
              <a:t>Three approaches</a:t>
            </a:r>
          </a:p>
          <a:p>
            <a:pPr lvl="1">
              <a:lnSpc>
                <a:spcPct val="90000"/>
              </a:lnSpc>
            </a:pPr>
            <a:r>
              <a:rPr lang="en-US" smtClean="0"/>
              <a:t>Basic</a:t>
            </a:r>
          </a:p>
          <a:p>
            <a:pPr lvl="2">
              <a:lnSpc>
                <a:spcPct val="90000"/>
              </a:lnSpc>
            </a:pPr>
            <a:r>
              <a:rPr lang="en-US" smtClean="0"/>
              <a:t>PD and LGD defined from four supervisory ratings categories</a:t>
            </a:r>
          </a:p>
          <a:p>
            <a:pPr lvl="1">
              <a:lnSpc>
                <a:spcPct val="90000"/>
              </a:lnSpc>
            </a:pPr>
            <a:r>
              <a:rPr lang="en-US" smtClean="0"/>
              <a:t>Foundation</a:t>
            </a:r>
          </a:p>
          <a:p>
            <a:pPr lvl="2">
              <a:lnSpc>
                <a:spcPct val="90000"/>
              </a:lnSpc>
            </a:pPr>
            <a:r>
              <a:rPr lang="en-US" smtClean="0"/>
              <a:t>Bank estimates PD or other risk parameters and uses basic approach for other parameters</a:t>
            </a:r>
          </a:p>
          <a:p>
            <a:pPr lvl="1">
              <a:lnSpc>
                <a:spcPct val="90000"/>
              </a:lnSpc>
            </a:pPr>
            <a:r>
              <a:rPr lang="en-US" smtClean="0"/>
              <a:t>Advanced</a:t>
            </a:r>
          </a:p>
          <a:p>
            <a:pPr lvl="2">
              <a:lnSpc>
                <a:spcPct val="90000"/>
              </a:lnSpc>
            </a:pPr>
            <a:r>
              <a:rPr lang="en-US" smtClean="0"/>
              <a:t>Bank estimates PD, LGD, EAD</a:t>
            </a:r>
          </a:p>
          <a:p>
            <a:pPr>
              <a:lnSpc>
                <a:spcPct val="90000"/>
              </a:lnSpc>
            </a:pPr>
            <a:r>
              <a:rPr lang="en-US" smtClean="0"/>
              <a:t>Correlation of LGD and PD</a:t>
            </a:r>
          </a:p>
          <a:p>
            <a:pPr>
              <a:lnSpc>
                <a:spcPct val="90000"/>
              </a:lnSpc>
            </a:pPr>
            <a:r>
              <a:rPr lang="en-US" smtClean="0"/>
              <a:t>LGD 2001: Initial evidence on realised losses suggests that losses during difficult periods exceeds those of senior, unsecured corporate exposures.</a:t>
            </a:r>
          </a:p>
        </p:txBody>
      </p:sp>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ctrTitle"/>
          </p:nvPr>
        </p:nvSpPr>
        <p:spPr/>
        <p:txBody>
          <a:bodyPr/>
          <a:lstStyle/>
          <a:p>
            <a:r>
              <a:rPr lang="en-US" smtClean="0"/>
              <a:t>Mathematical Credit Analysis</a:t>
            </a:r>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smtClean="0"/>
              <a:t>General Payoff Graphs from Holding Investments with Future Uncertain Returns</a:t>
            </a:r>
          </a:p>
        </p:txBody>
      </p:sp>
      <p:pic>
        <p:nvPicPr>
          <p:cNvPr id="125955" name="Picture 3"/>
          <p:cNvPicPr>
            <a:picLocks noChangeAspect="1" noChangeArrowheads="1"/>
          </p:cNvPicPr>
          <p:nvPr>
            <p:ph type="body" idx="1"/>
          </p:nvPr>
        </p:nvPicPr>
        <p:blipFill>
          <a:blip r:embed="rId3" cstate="print"/>
          <a:srcRect/>
          <a:stretch>
            <a:fillRect/>
          </a:stretch>
        </p:blipFill>
        <p:spPr>
          <a:xfrm>
            <a:off x="1003300" y="1524000"/>
            <a:ext cx="7366000" cy="4572000"/>
          </a:xfrm>
          <a:noFill/>
        </p:spPr>
      </p:pic>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smtClean="0"/>
              <a:t>Payoff Graphs from Call Option – Payoffs when Conditions Improve</a:t>
            </a:r>
          </a:p>
        </p:txBody>
      </p:sp>
      <p:pic>
        <p:nvPicPr>
          <p:cNvPr id="126979" name="Picture 3"/>
          <p:cNvPicPr>
            <a:picLocks noChangeAspect="1" noChangeArrowheads="1"/>
          </p:cNvPicPr>
          <p:nvPr>
            <p:ph type="body" idx="1"/>
          </p:nvPr>
        </p:nvPicPr>
        <p:blipFill>
          <a:blip r:embed="rId3" cstate="print"/>
          <a:srcRect/>
          <a:stretch>
            <a:fillRect/>
          </a:stretch>
        </p:blipFill>
        <p:spPr>
          <a:xfrm>
            <a:off x="1177925" y="1524000"/>
            <a:ext cx="7016750" cy="4572000"/>
          </a:xfrm>
          <a:noFill/>
        </p:spPr>
      </p:pic>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smtClean="0"/>
              <a:t>Payoff Graphs from Buying Put Option – Returns are realized to buyer when the value declines</a:t>
            </a:r>
          </a:p>
        </p:txBody>
      </p:sp>
      <p:grpSp>
        <p:nvGrpSpPr>
          <p:cNvPr id="128003" name="Group 3"/>
          <p:cNvGrpSpPr>
            <a:grpSpLocks noChangeAspect="1"/>
          </p:cNvGrpSpPr>
          <p:nvPr/>
        </p:nvGrpSpPr>
        <p:grpSpPr bwMode="auto">
          <a:xfrm>
            <a:off x="1114425" y="1876425"/>
            <a:ext cx="6915150" cy="4295775"/>
            <a:chOff x="702" y="1182"/>
            <a:chExt cx="4356" cy="2706"/>
          </a:xfrm>
        </p:grpSpPr>
        <p:sp>
          <p:nvSpPr>
            <p:cNvPr id="128004" name="AutoShape 4"/>
            <p:cNvSpPr>
              <a:spLocks noChangeAspect="1" noChangeArrowheads="1" noTextEdit="1"/>
            </p:cNvSpPr>
            <p:nvPr/>
          </p:nvSpPr>
          <p:spPr bwMode="auto">
            <a:xfrm>
              <a:off x="702" y="1296"/>
              <a:ext cx="4356" cy="2592"/>
            </a:xfrm>
            <a:prstGeom prst="rect">
              <a:avLst/>
            </a:prstGeom>
            <a:noFill/>
            <a:ln w="9525">
              <a:noFill/>
              <a:miter lim="800000"/>
              <a:headEnd/>
              <a:tailEnd/>
            </a:ln>
          </p:spPr>
          <p:txBody>
            <a:bodyPr/>
            <a:lstStyle/>
            <a:p>
              <a:endParaRPr lang="en-US"/>
            </a:p>
          </p:txBody>
        </p:sp>
        <p:sp>
          <p:nvSpPr>
            <p:cNvPr id="128005" name="Rectangle 5"/>
            <p:cNvSpPr>
              <a:spLocks noChangeArrowheads="1"/>
            </p:cNvSpPr>
            <p:nvPr/>
          </p:nvSpPr>
          <p:spPr bwMode="auto">
            <a:xfrm>
              <a:off x="4979" y="1366"/>
              <a:ext cx="26" cy="2478"/>
            </a:xfrm>
            <a:prstGeom prst="rect">
              <a:avLst/>
            </a:prstGeom>
            <a:solidFill>
              <a:srgbClr val="000000"/>
            </a:solidFill>
            <a:ln w="9525">
              <a:noFill/>
              <a:miter lim="800000"/>
              <a:headEnd/>
              <a:tailEnd/>
            </a:ln>
          </p:spPr>
          <p:txBody>
            <a:bodyPr/>
            <a:lstStyle/>
            <a:p>
              <a:endParaRPr lang="en-US"/>
            </a:p>
          </p:txBody>
        </p:sp>
        <p:sp>
          <p:nvSpPr>
            <p:cNvPr id="128006" name="Rectangle 6"/>
            <p:cNvSpPr>
              <a:spLocks noChangeArrowheads="1"/>
            </p:cNvSpPr>
            <p:nvPr/>
          </p:nvSpPr>
          <p:spPr bwMode="auto">
            <a:xfrm>
              <a:off x="772" y="3818"/>
              <a:ext cx="4233" cy="26"/>
            </a:xfrm>
            <a:prstGeom prst="rect">
              <a:avLst/>
            </a:prstGeom>
            <a:solidFill>
              <a:srgbClr val="000000"/>
            </a:solidFill>
            <a:ln w="9525">
              <a:noFill/>
              <a:miter lim="800000"/>
              <a:headEnd/>
              <a:tailEnd/>
            </a:ln>
          </p:spPr>
          <p:txBody>
            <a:bodyPr/>
            <a:lstStyle/>
            <a:p>
              <a:endParaRPr lang="en-US"/>
            </a:p>
          </p:txBody>
        </p:sp>
        <p:grpSp>
          <p:nvGrpSpPr>
            <p:cNvPr id="128007" name="Group 7"/>
            <p:cNvGrpSpPr>
              <a:grpSpLocks/>
            </p:cNvGrpSpPr>
            <p:nvPr/>
          </p:nvGrpSpPr>
          <p:grpSpPr bwMode="auto">
            <a:xfrm>
              <a:off x="763" y="1357"/>
              <a:ext cx="4216" cy="2461"/>
              <a:chOff x="763" y="1357"/>
              <a:chExt cx="4216" cy="2461"/>
            </a:xfrm>
          </p:grpSpPr>
          <p:sp>
            <p:nvSpPr>
              <p:cNvPr id="128267" name="Rectangle 8"/>
              <p:cNvSpPr>
                <a:spLocks noChangeArrowheads="1"/>
              </p:cNvSpPr>
              <p:nvPr/>
            </p:nvSpPr>
            <p:spPr bwMode="auto">
              <a:xfrm>
                <a:off x="763" y="3791"/>
                <a:ext cx="4216" cy="27"/>
              </a:xfrm>
              <a:prstGeom prst="rect">
                <a:avLst/>
              </a:prstGeom>
              <a:solidFill>
                <a:srgbClr val="69FFFF"/>
              </a:solidFill>
              <a:ln w="9525">
                <a:noFill/>
                <a:miter lim="800000"/>
                <a:headEnd/>
                <a:tailEnd/>
              </a:ln>
            </p:spPr>
            <p:txBody>
              <a:bodyPr/>
              <a:lstStyle/>
              <a:p>
                <a:endParaRPr lang="en-US"/>
              </a:p>
            </p:txBody>
          </p:sp>
          <p:sp>
            <p:nvSpPr>
              <p:cNvPr id="128268" name="Rectangle 9"/>
              <p:cNvSpPr>
                <a:spLocks noChangeArrowheads="1"/>
              </p:cNvSpPr>
              <p:nvPr/>
            </p:nvSpPr>
            <p:spPr bwMode="auto">
              <a:xfrm>
                <a:off x="4935" y="1357"/>
                <a:ext cx="44" cy="2434"/>
              </a:xfrm>
              <a:prstGeom prst="rect">
                <a:avLst/>
              </a:prstGeom>
              <a:solidFill>
                <a:srgbClr val="69FFFF"/>
              </a:solidFill>
              <a:ln w="9525">
                <a:noFill/>
                <a:miter lim="800000"/>
                <a:headEnd/>
                <a:tailEnd/>
              </a:ln>
            </p:spPr>
            <p:txBody>
              <a:bodyPr/>
              <a:lstStyle/>
              <a:p>
                <a:endParaRPr lang="en-US"/>
              </a:p>
            </p:txBody>
          </p:sp>
          <p:sp>
            <p:nvSpPr>
              <p:cNvPr id="128269" name="Rectangle 10"/>
              <p:cNvSpPr>
                <a:spLocks noChangeArrowheads="1"/>
              </p:cNvSpPr>
              <p:nvPr/>
            </p:nvSpPr>
            <p:spPr bwMode="auto">
              <a:xfrm>
                <a:off x="763" y="3765"/>
                <a:ext cx="4172" cy="26"/>
              </a:xfrm>
              <a:prstGeom prst="rect">
                <a:avLst/>
              </a:prstGeom>
              <a:solidFill>
                <a:srgbClr val="6AFFFF"/>
              </a:solidFill>
              <a:ln w="9525">
                <a:noFill/>
                <a:miter lim="800000"/>
                <a:headEnd/>
                <a:tailEnd/>
              </a:ln>
            </p:spPr>
            <p:txBody>
              <a:bodyPr/>
              <a:lstStyle/>
              <a:p>
                <a:endParaRPr lang="en-US"/>
              </a:p>
            </p:txBody>
          </p:sp>
          <p:sp>
            <p:nvSpPr>
              <p:cNvPr id="128270" name="Rectangle 11"/>
              <p:cNvSpPr>
                <a:spLocks noChangeArrowheads="1"/>
              </p:cNvSpPr>
              <p:nvPr/>
            </p:nvSpPr>
            <p:spPr bwMode="auto">
              <a:xfrm>
                <a:off x="4891" y="1357"/>
                <a:ext cx="44" cy="2408"/>
              </a:xfrm>
              <a:prstGeom prst="rect">
                <a:avLst/>
              </a:prstGeom>
              <a:solidFill>
                <a:srgbClr val="6AFFFF"/>
              </a:solidFill>
              <a:ln w="9525">
                <a:noFill/>
                <a:miter lim="800000"/>
                <a:headEnd/>
                <a:tailEnd/>
              </a:ln>
            </p:spPr>
            <p:txBody>
              <a:bodyPr/>
              <a:lstStyle/>
              <a:p>
                <a:endParaRPr lang="en-US"/>
              </a:p>
            </p:txBody>
          </p:sp>
          <p:sp>
            <p:nvSpPr>
              <p:cNvPr id="128271" name="Rectangle 12"/>
              <p:cNvSpPr>
                <a:spLocks noChangeArrowheads="1"/>
              </p:cNvSpPr>
              <p:nvPr/>
            </p:nvSpPr>
            <p:spPr bwMode="auto">
              <a:xfrm>
                <a:off x="763" y="3739"/>
                <a:ext cx="4128" cy="26"/>
              </a:xfrm>
              <a:prstGeom prst="rect">
                <a:avLst/>
              </a:prstGeom>
              <a:solidFill>
                <a:srgbClr val="6AFFFF"/>
              </a:solidFill>
              <a:ln w="9525">
                <a:noFill/>
                <a:miter lim="800000"/>
                <a:headEnd/>
                <a:tailEnd/>
              </a:ln>
            </p:spPr>
            <p:txBody>
              <a:bodyPr/>
              <a:lstStyle/>
              <a:p>
                <a:endParaRPr lang="en-US"/>
              </a:p>
            </p:txBody>
          </p:sp>
          <p:sp>
            <p:nvSpPr>
              <p:cNvPr id="128272" name="Rectangle 13"/>
              <p:cNvSpPr>
                <a:spLocks noChangeArrowheads="1"/>
              </p:cNvSpPr>
              <p:nvPr/>
            </p:nvSpPr>
            <p:spPr bwMode="auto">
              <a:xfrm>
                <a:off x="4847" y="1357"/>
                <a:ext cx="44" cy="2382"/>
              </a:xfrm>
              <a:prstGeom prst="rect">
                <a:avLst/>
              </a:prstGeom>
              <a:solidFill>
                <a:srgbClr val="6AFFFF"/>
              </a:solidFill>
              <a:ln w="9525">
                <a:noFill/>
                <a:miter lim="800000"/>
                <a:headEnd/>
                <a:tailEnd/>
              </a:ln>
            </p:spPr>
            <p:txBody>
              <a:bodyPr/>
              <a:lstStyle/>
              <a:p>
                <a:endParaRPr lang="en-US"/>
              </a:p>
            </p:txBody>
          </p:sp>
          <p:sp>
            <p:nvSpPr>
              <p:cNvPr id="128273" name="Rectangle 14"/>
              <p:cNvSpPr>
                <a:spLocks noChangeArrowheads="1"/>
              </p:cNvSpPr>
              <p:nvPr/>
            </p:nvSpPr>
            <p:spPr bwMode="auto">
              <a:xfrm>
                <a:off x="763" y="3712"/>
                <a:ext cx="4084" cy="27"/>
              </a:xfrm>
              <a:prstGeom prst="rect">
                <a:avLst/>
              </a:prstGeom>
              <a:solidFill>
                <a:srgbClr val="6BFFFF"/>
              </a:solidFill>
              <a:ln w="9525">
                <a:noFill/>
                <a:miter lim="800000"/>
                <a:headEnd/>
                <a:tailEnd/>
              </a:ln>
            </p:spPr>
            <p:txBody>
              <a:bodyPr/>
              <a:lstStyle/>
              <a:p>
                <a:endParaRPr lang="en-US"/>
              </a:p>
            </p:txBody>
          </p:sp>
          <p:sp>
            <p:nvSpPr>
              <p:cNvPr id="128274" name="Rectangle 15"/>
              <p:cNvSpPr>
                <a:spLocks noChangeArrowheads="1"/>
              </p:cNvSpPr>
              <p:nvPr/>
            </p:nvSpPr>
            <p:spPr bwMode="auto">
              <a:xfrm>
                <a:off x="4803" y="1357"/>
                <a:ext cx="44" cy="2355"/>
              </a:xfrm>
              <a:prstGeom prst="rect">
                <a:avLst/>
              </a:prstGeom>
              <a:solidFill>
                <a:srgbClr val="6BFFFF"/>
              </a:solidFill>
              <a:ln w="9525">
                <a:noFill/>
                <a:miter lim="800000"/>
                <a:headEnd/>
                <a:tailEnd/>
              </a:ln>
            </p:spPr>
            <p:txBody>
              <a:bodyPr/>
              <a:lstStyle/>
              <a:p>
                <a:endParaRPr lang="en-US"/>
              </a:p>
            </p:txBody>
          </p:sp>
          <p:sp>
            <p:nvSpPr>
              <p:cNvPr id="128275" name="Rectangle 16"/>
              <p:cNvSpPr>
                <a:spLocks noChangeArrowheads="1"/>
              </p:cNvSpPr>
              <p:nvPr/>
            </p:nvSpPr>
            <p:spPr bwMode="auto">
              <a:xfrm>
                <a:off x="763" y="3686"/>
                <a:ext cx="4040" cy="26"/>
              </a:xfrm>
              <a:prstGeom prst="rect">
                <a:avLst/>
              </a:prstGeom>
              <a:solidFill>
                <a:srgbClr val="6CFFFF"/>
              </a:solidFill>
              <a:ln w="9525">
                <a:noFill/>
                <a:miter lim="800000"/>
                <a:headEnd/>
                <a:tailEnd/>
              </a:ln>
            </p:spPr>
            <p:txBody>
              <a:bodyPr/>
              <a:lstStyle/>
              <a:p>
                <a:endParaRPr lang="en-US"/>
              </a:p>
            </p:txBody>
          </p:sp>
          <p:sp>
            <p:nvSpPr>
              <p:cNvPr id="128276" name="Rectangle 17"/>
              <p:cNvSpPr>
                <a:spLocks noChangeArrowheads="1"/>
              </p:cNvSpPr>
              <p:nvPr/>
            </p:nvSpPr>
            <p:spPr bwMode="auto">
              <a:xfrm>
                <a:off x="4759" y="1357"/>
                <a:ext cx="44" cy="2329"/>
              </a:xfrm>
              <a:prstGeom prst="rect">
                <a:avLst/>
              </a:prstGeom>
              <a:solidFill>
                <a:srgbClr val="6CFFFF"/>
              </a:solidFill>
              <a:ln w="9525">
                <a:noFill/>
                <a:miter lim="800000"/>
                <a:headEnd/>
                <a:tailEnd/>
              </a:ln>
            </p:spPr>
            <p:txBody>
              <a:bodyPr/>
              <a:lstStyle/>
              <a:p>
                <a:endParaRPr lang="en-US"/>
              </a:p>
            </p:txBody>
          </p:sp>
          <p:sp>
            <p:nvSpPr>
              <p:cNvPr id="128277" name="Rectangle 18"/>
              <p:cNvSpPr>
                <a:spLocks noChangeArrowheads="1"/>
              </p:cNvSpPr>
              <p:nvPr/>
            </p:nvSpPr>
            <p:spPr bwMode="auto">
              <a:xfrm>
                <a:off x="763" y="3660"/>
                <a:ext cx="3996" cy="26"/>
              </a:xfrm>
              <a:prstGeom prst="rect">
                <a:avLst/>
              </a:prstGeom>
              <a:solidFill>
                <a:srgbClr val="6DFFFF"/>
              </a:solidFill>
              <a:ln w="9525">
                <a:noFill/>
                <a:miter lim="800000"/>
                <a:headEnd/>
                <a:tailEnd/>
              </a:ln>
            </p:spPr>
            <p:txBody>
              <a:bodyPr/>
              <a:lstStyle/>
              <a:p>
                <a:endParaRPr lang="en-US"/>
              </a:p>
            </p:txBody>
          </p:sp>
          <p:sp>
            <p:nvSpPr>
              <p:cNvPr id="128278" name="Rectangle 19"/>
              <p:cNvSpPr>
                <a:spLocks noChangeArrowheads="1"/>
              </p:cNvSpPr>
              <p:nvPr/>
            </p:nvSpPr>
            <p:spPr bwMode="auto">
              <a:xfrm>
                <a:off x="4715" y="1357"/>
                <a:ext cx="44" cy="2303"/>
              </a:xfrm>
              <a:prstGeom prst="rect">
                <a:avLst/>
              </a:prstGeom>
              <a:solidFill>
                <a:srgbClr val="6DFFFF"/>
              </a:solidFill>
              <a:ln w="9525">
                <a:noFill/>
                <a:miter lim="800000"/>
                <a:headEnd/>
                <a:tailEnd/>
              </a:ln>
            </p:spPr>
            <p:txBody>
              <a:bodyPr/>
              <a:lstStyle/>
              <a:p>
                <a:endParaRPr lang="en-US"/>
              </a:p>
            </p:txBody>
          </p:sp>
          <p:sp>
            <p:nvSpPr>
              <p:cNvPr id="128279" name="Rectangle 20"/>
              <p:cNvSpPr>
                <a:spLocks noChangeArrowheads="1"/>
              </p:cNvSpPr>
              <p:nvPr/>
            </p:nvSpPr>
            <p:spPr bwMode="auto">
              <a:xfrm>
                <a:off x="763" y="3633"/>
                <a:ext cx="3952" cy="27"/>
              </a:xfrm>
              <a:prstGeom prst="rect">
                <a:avLst/>
              </a:prstGeom>
              <a:solidFill>
                <a:srgbClr val="6EFFFF"/>
              </a:solidFill>
              <a:ln w="9525">
                <a:noFill/>
                <a:miter lim="800000"/>
                <a:headEnd/>
                <a:tailEnd/>
              </a:ln>
            </p:spPr>
            <p:txBody>
              <a:bodyPr/>
              <a:lstStyle/>
              <a:p>
                <a:endParaRPr lang="en-US"/>
              </a:p>
            </p:txBody>
          </p:sp>
          <p:sp>
            <p:nvSpPr>
              <p:cNvPr id="128280" name="Rectangle 21"/>
              <p:cNvSpPr>
                <a:spLocks noChangeArrowheads="1"/>
              </p:cNvSpPr>
              <p:nvPr/>
            </p:nvSpPr>
            <p:spPr bwMode="auto">
              <a:xfrm>
                <a:off x="4672" y="1357"/>
                <a:ext cx="43" cy="2276"/>
              </a:xfrm>
              <a:prstGeom prst="rect">
                <a:avLst/>
              </a:prstGeom>
              <a:solidFill>
                <a:srgbClr val="6EFFFF"/>
              </a:solidFill>
              <a:ln w="9525">
                <a:noFill/>
                <a:miter lim="800000"/>
                <a:headEnd/>
                <a:tailEnd/>
              </a:ln>
            </p:spPr>
            <p:txBody>
              <a:bodyPr/>
              <a:lstStyle/>
              <a:p>
                <a:endParaRPr lang="en-US"/>
              </a:p>
            </p:txBody>
          </p:sp>
          <p:sp>
            <p:nvSpPr>
              <p:cNvPr id="128281" name="Rectangle 22"/>
              <p:cNvSpPr>
                <a:spLocks noChangeArrowheads="1"/>
              </p:cNvSpPr>
              <p:nvPr/>
            </p:nvSpPr>
            <p:spPr bwMode="auto">
              <a:xfrm>
                <a:off x="763" y="3607"/>
                <a:ext cx="3909" cy="26"/>
              </a:xfrm>
              <a:prstGeom prst="rect">
                <a:avLst/>
              </a:prstGeom>
              <a:solidFill>
                <a:srgbClr val="6FFFFF"/>
              </a:solidFill>
              <a:ln w="9525">
                <a:noFill/>
                <a:miter lim="800000"/>
                <a:headEnd/>
                <a:tailEnd/>
              </a:ln>
            </p:spPr>
            <p:txBody>
              <a:bodyPr/>
              <a:lstStyle/>
              <a:p>
                <a:endParaRPr lang="en-US"/>
              </a:p>
            </p:txBody>
          </p:sp>
          <p:sp>
            <p:nvSpPr>
              <p:cNvPr id="128282" name="Rectangle 23"/>
              <p:cNvSpPr>
                <a:spLocks noChangeArrowheads="1"/>
              </p:cNvSpPr>
              <p:nvPr/>
            </p:nvSpPr>
            <p:spPr bwMode="auto">
              <a:xfrm>
                <a:off x="4628" y="1357"/>
                <a:ext cx="44" cy="2250"/>
              </a:xfrm>
              <a:prstGeom prst="rect">
                <a:avLst/>
              </a:prstGeom>
              <a:solidFill>
                <a:srgbClr val="6FFFFF"/>
              </a:solidFill>
              <a:ln w="9525">
                <a:noFill/>
                <a:miter lim="800000"/>
                <a:headEnd/>
                <a:tailEnd/>
              </a:ln>
            </p:spPr>
            <p:txBody>
              <a:bodyPr/>
              <a:lstStyle/>
              <a:p>
                <a:endParaRPr lang="en-US"/>
              </a:p>
            </p:txBody>
          </p:sp>
          <p:sp>
            <p:nvSpPr>
              <p:cNvPr id="128283" name="Rectangle 24"/>
              <p:cNvSpPr>
                <a:spLocks noChangeArrowheads="1"/>
              </p:cNvSpPr>
              <p:nvPr/>
            </p:nvSpPr>
            <p:spPr bwMode="auto">
              <a:xfrm>
                <a:off x="763" y="3581"/>
                <a:ext cx="3865" cy="26"/>
              </a:xfrm>
              <a:prstGeom prst="rect">
                <a:avLst/>
              </a:prstGeom>
              <a:solidFill>
                <a:srgbClr val="70FFFF"/>
              </a:solidFill>
              <a:ln w="9525">
                <a:noFill/>
                <a:miter lim="800000"/>
                <a:headEnd/>
                <a:tailEnd/>
              </a:ln>
            </p:spPr>
            <p:txBody>
              <a:bodyPr/>
              <a:lstStyle/>
              <a:p>
                <a:endParaRPr lang="en-US"/>
              </a:p>
            </p:txBody>
          </p:sp>
          <p:sp>
            <p:nvSpPr>
              <p:cNvPr id="128284" name="Rectangle 25"/>
              <p:cNvSpPr>
                <a:spLocks noChangeArrowheads="1"/>
              </p:cNvSpPr>
              <p:nvPr/>
            </p:nvSpPr>
            <p:spPr bwMode="auto">
              <a:xfrm>
                <a:off x="4584" y="1357"/>
                <a:ext cx="44" cy="2224"/>
              </a:xfrm>
              <a:prstGeom prst="rect">
                <a:avLst/>
              </a:prstGeom>
              <a:solidFill>
                <a:srgbClr val="70FFFF"/>
              </a:solidFill>
              <a:ln w="9525">
                <a:noFill/>
                <a:miter lim="800000"/>
                <a:headEnd/>
                <a:tailEnd/>
              </a:ln>
            </p:spPr>
            <p:txBody>
              <a:bodyPr/>
              <a:lstStyle/>
              <a:p>
                <a:endParaRPr lang="en-US"/>
              </a:p>
            </p:txBody>
          </p:sp>
          <p:sp>
            <p:nvSpPr>
              <p:cNvPr id="128285" name="Rectangle 26"/>
              <p:cNvSpPr>
                <a:spLocks noChangeArrowheads="1"/>
              </p:cNvSpPr>
              <p:nvPr/>
            </p:nvSpPr>
            <p:spPr bwMode="auto">
              <a:xfrm>
                <a:off x="763" y="3554"/>
                <a:ext cx="3821" cy="27"/>
              </a:xfrm>
              <a:prstGeom prst="rect">
                <a:avLst/>
              </a:prstGeom>
              <a:solidFill>
                <a:srgbClr val="71FFFF"/>
              </a:solidFill>
              <a:ln w="9525">
                <a:noFill/>
                <a:miter lim="800000"/>
                <a:headEnd/>
                <a:tailEnd/>
              </a:ln>
            </p:spPr>
            <p:txBody>
              <a:bodyPr/>
              <a:lstStyle/>
              <a:p>
                <a:endParaRPr lang="en-US"/>
              </a:p>
            </p:txBody>
          </p:sp>
          <p:sp>
            <p:nvSpPr>
              <p:cNvPr id="128286" name="Rectangle 27"/>
              <p:cNvSpPr>
                <a:spLocks noChangeArrowheads="1"/>
              </p:cNvSpPr>
              <p:nvPr/>
            </p:nvSpPr>
            <p:spPr bwMode="auto">
              <a:xfrm>
                <a:off x="4540" y="1357"/>
                <a:ext cx="44" cy="2197"/>
              </a:xfrm>
              <a:prstGeom prst="rect">
                <a:avLst/>
              </a:prstGeom>
              <a:solidFill>
                <a:srgbClr val="71FFFF"/>
              </a:solidFill>
              <a:ln w="9525">
                <a:noFill/>
                <a:miter lim="800000"/>
                <a:headEnd/>
                <a:tailEnd/>
              </a:ln>
            </p:spPr>
            <p:txBody>
              <a:bodyPr/>
              <a:lstStyle/>
              <a:p>
                <a:endParaRPr lang="en-US"/>
              </a:p>
            </p:txBody>
          </p:sp>
          <p:sp>
            <p:nvSpPr>
              <p:cNvPr id="128287" name="Rectangle 28"/>
              <p:cNvSpPr>
                <a:spLocks noChangeArrowheads="1"/>
              </p:cNvSpPr>
              <p:nvPr/>
            </p:nvSpPr>
            <p:spPr bwMode="auto">
              <a:xfrm>
                <a:off x="763" y="3528"/>
                <a:ext cx="3777" cy="26"/>
              </a:xfrm>
              <a:prstGeom prst="rect">
                <a:avLst/>
              </a:prstGeom>
              <a:solidFill>
                <a:srgbClr val="72FFFF"/>
              </a:solidFill>
              <a:ln w="9525">
                <a:noFill/>
                <a:miter lim="800000"/>
                <a:headEnd/>
                <a:tailEnd/>
              </a:ln>
            </p:spPr>
            <p:txBody>
              <a:bodyPr/>
              <a:lstStyle/>
              <a:p>
                <a:endParaRPr lang="en-US"/>
              </a:p>
            </p:txBody>
          </p:sp>
          <p:sp>
            <p:nvSpPr>
              <p:cNvPr id="128288" name="Rectangle 29"/>
              <p:cNvSpPr>
                <a:spLocks noChangeArrowheads="1"/>
              </p:cNvSpPr>
              <p:nvPr/>
            </p:nvSpPr>
            <p:spPr bwMode="auto">
              <a:xfrm>
                <a:off x="4496" y="1357"/>
                <a:ext cx="44" cy="2171"/>
              </a:xfrm>
              <a:prstGeom prst="rect">
                <a:avLst/>
              </a:prstGeom>
              <a:solidFill>
                <a:srgbClr val="72FFFF"/>
              </a:solidFill>
              <a:ln w="9525">
                <a:noFill/>
                <a:miter lim="800000"/>
                <a:headEnd/>
                <a:tailEnd/>
              </a:ln>
            </p:spPr>
            <p:txBody>
              <a:bodyPr/>
              <a:lstStyle/>
              <a:p>
                <a:endParaRPr lang="en-US"/>
              </a:p>
            </p:txBody>
          </p:sp>
          <p:sp>
            <p:nvSpPr>
              <p:cNvPr id="128289" name="Rectangle 30"/>
              <p:cNvSpPr>
                <a:spLocks noChangeArrowheads="1"/>
              </p:cNvSpPr>
              <p:nvPr/>
            </p:nvSpPr>
            <p:spPr bwMode="auto">
              <a:xfrm>
                <a:off x="763" y="3510"/>
                <a:ext cx="3733" cy="18"/>
              </a:xfrm>
              <a:prstGeom prst="rect">
                <a:avLst/>
              </a:prstGeom>
              <a:solidFill>
                <a:srgbClr val="73FFFF"/>
              </a:solidFill>
              <a:ln w="9525">
                <a:noFill/>
                <a:miter lim="800000"/>
                <a:headEnd/>
                <a:tailEnd/>
              </a:ln>
            </p:spPr>
            <p:txBody>
              <a:bodyPr/>
              <a:lstStyle/>
              <a:p>
                <a:endParaRPr lang="en-US"/>
              </a:p>
            </p:txBody>
          </p:sp>
          <p:sp>
            <p:nvSpPr>
              <p:cNvPr id="128290" name="Rectangle 31"/>
              <p:cNvSpPr>
                <a:spLocks noChangeArrowheads="1"/>
              </p:cNvSpPr>
              <p:nvPr/>
            </p:nvSpPr>
            <p:spPr bwMode="auto">
              <a:xfrm>
                <a:off x="4452" y="1357"/>
                <a:ext cx="44" cy="2153"/>
              </a:xfrm>
              <a:prstGeom prst="rect">
                <a:avLst/>
              </a:prstGeom>
              <a:solidFill>
                <a:srgbClr val="73FFFF"/>
              </a:solidFill>
              <a:ln w="9525">
                <a:noFill/>
                <a:miter lim="800000"/>
                <a:headEnd/>
                <a:tailEnd/>
              </a:ln>
            </p:spPr>
            <p:txBody>
              <a:bodyPr/>
              <a:lstStyle/>
              <a:p>
                <a:endParaRPr lang="en-US"/>
              </a:p>
            </p:txBody>
          </p:sp>
          <p:sp>
            <p:nvSpPr>
              <p:cNvPr id="128291" name="Rectangle 32"/>
              <p:cNvSpPr>
                <a:spLocks noChangeArrowheads="1"/>
              </p:cNvSpPr>
              <p:nvPr/>
            </p:nvSpPr>
            <p:spPr bwMode="auto">
              <a:xfrm>
                <a:off x="763" y="3484"/>
                <a:ext cx="3689" cy="26"/>
              </a:xfrm>
              <a:prstGeom prst="rect">
                <a:avLst/>
              </a:prstGeom>
              <a:solidFill>
                <a:srgbClr val="75FFFF"/>
              </a:solidFill>
              <a:ln w="9525">
                <a:noFill/>
                <a:miter lim="800000"/>
                <a:headEnd/>
                <a:tailEnd/>
              </a:ln>
            </p:spPr>
            <p:txBody>
              <a:bodyPr/>
              <a:lstStyle/>
              <a:p>
                <a:endParaRPr lang="en-US"/>
              </a:p>
            </p:txBody>
          </p:sp>
          <p:sp>
            <p:nvSpPr>
              <p:cNvPr id="128292" name="Rectangle 33"/>
              <p:cNvSpPr>
                <a:spLocks noChangeArrowheads="1"/>
              </p:cNvSpPr>
              <p:nvPr/>
            </p:nvSpPr>
            <p:spPr bwMode="auto">
              <a:xfrm>
                <a:off x="4408" y="1357"/>
                <a:ext cx="44" cy="2127"/>
              </a:xfrm>
              <a:prstGeom prst="rect">
                <a:avLst/>
              </a:prstGeom>
              <a:solidFill>
                <a:srgbClr val="75FFFF"/>
              </a:solidFill>
              <a:ln w="9525">
                <a:noFill/>
                <a:miter lim="800000"/>
                <a:headEnd/>
                <a:tailEnd/>
              </a:ln>
            </p:spPr>
            <p:txBody>
              <a:bodyPr/>
              <a:lstStyle/>
              <a:p>
                <a:endParaRPr lang="en-US"/>
              </a:p>
            </p:txBody>
          </p:sp>
          <p:sp>
            <p:nvSpPr>
              <p:cNvPr id="128293" name="Rectangle 34"/>
              <p:cNvSpPr>
                <a:spLocks noChangeArrowheads="1"/>
              </p:cNvSpPr>
              <p:nvPr/>
            </p:nvSpPr>
            <p:spPr bwMode="auto">
              <a:xfrm>
                <a:off x="763" y="3458"/>
                <a:ext cx="3645" cy="26"/>
              </a:xfrm>
              <a:prstGeom prst="rect">
                <a:avLst/>
              </a:prstGeom>
              <a:solidFill>
                <a:srgbClr val="76FFFF"/>
              </a:solidFill>
              <a:ln w="9525">
                <a:noFill/>
                <a:miter lim="800000"/>
                <a:headEnd/>
                <a:tailEnd/>
              </a:ln>
            </p:spPr>
            <p:txBody>
              <a:bodyPr/>
              <a:lstStyle/>
              <a:p>
                <a:endParaRPr lang="en-US"/>
              </a:p>
            </p:txBody>
          </p:sp>
          <p:sp>
            <p:nvSpPr>
              <p:cNvPr id="128294" name="Rectangle 35"/>
              <p:cNvSpPr>
                <a:spLocks noChangeArrowheads="1"/>
              </p:cNvSpPr>
              <p:nvPr/>
            </p:nvSpPr>
            <p:spPr bwMode="auto">
              <a:xfrm>
                <a:off x="4364" y="1357"/>
                <a:ext cx="44" cy="2101"/>
              </a:xfrm>
              <a:prstGeom prst="rect">
                <a:avLst/>
              </a:prstGeom>
              <a:solidFill>
                <a:srgbClr val="76FFFF"/>
              </a:solidFill>
              <a:ln w="9525">
                <a:noFill/>
                <a:miter lim="800000"/>
                <a:headEnd/>
                <a:tailEnd/>
              </a:ln>
            </p:spPr>
            <p:txBody>
              <a:bodyPr/>
              <a:lstStyle/>
              <a:p>
                <a:endParaRPr lang="en-US"/>
              </a:p>
            </p:txBody>
          </p:sp>
          <p:sp>
            <p:nvSpPr>
              <p:cNvPr id="128295" name="Rectangle 36"/>
              <p:cNvSpPr>
                <a:spLocks noChangeArrowheads="1"/>
              </p:cNvSpPr>
              <p:nvPr/>
            </p:nvSpPr>
            <p:spPr bwMode="auto">
              <a:xfrm>
                <a:off x="763" y="3431"/>
                <a:ext cx="3601" cy="27"/>
              </a:xfrm>
              <a:prstGeom prst="rect">
                <a:avLst/>
              </a:prstGeom>
              <a:solidFill>
                <a:srgbClr val="78FFFF"/>
              </a:solidFill>
              <a:ln w="9525">
                <a:noFill/>
                <a:miter lim="800000"/>
                <a:headEnd/>
                <a:tailEnd/>
              </a:ln>
            </p:spPr>
            <p:txBody>
              <a:bodyPr/>
              <a:lstStyle/>
              <a:p>
                <a:endParaRPr lang="en-US"/>
              </a:p>
            </p:txBody>
          </p:sp>
          <p:sp>
            <p:nvSpPr>
              <p:cNvPr id="128296" name="Rectangle 37"/>
              <p:cNvSpPr>
                <a:spLocks noChangeArrowheads="1"/>
              </p:cNvSpPr>
              <p:nvPr/>
            </p:nvSpPr>
            <p:spPr bwMode="auto">
              <a:xfrm>
                <a:off x="4320" y="1357"/>
                <a:ext cx="44" cy="2074"/>
              </a:xfrm>
              <a:prstGeom prst="rect">
                <a:avLst/>
              </a:prstGeom>
              <a:solidFill>
                <a:srgbClr val="78FFFF"/>
              </a:solidFill>
              <a:ln w="9525">
                <a:noFill/>
                <a:miter lim="800000"/>
                <a:headEnd/>
                <a:tailEnd/>
              </a:ln>
            </p:spPr>
            <p:txBody>
              <a:bodyPr/>
              <a:lstStyle/>
              <a:p>
                <a:endParaRPr lang="en-US"/>
              </a:p>
            </p:txBody>
          </p:sp>
          <p:sp>
            <p:nvSpPr>
              <p:cNvPr id="128297" name="Rectangle 38"/>
              <p:cNvSpPr>
                <a:spLocks noChangeArrowheads="1"/>
              </p:cNvSpPr>
              <p:nvPr/>
            </p:nvSpPr>
            <p:spPr bwMode="auto">
              <a:xfrm>
                <a:off x="763" y="3405"/>
                <a:ext cx="3557" cy="26"/>
              </a:xfrm>
              <a:prstGeom prst="rect">
                <a:avLst/>
              </a:prstGeom>
              <a:solidFill>
                <a:srgbClr val="79FFFF"/>
              </a:solidFill>
              <a:ln w="9525">
                <a:noFill/>
                <a:miter lim="800000"/>
                <a:headEnd/>
                <a:tailEnd/>
              </a:ln>
            </p:spPr>
            <p:txBody>
              <a:bodyPr/>
              <a:lstStyle/>
              <a:p>
                <a:endParaRPr lang="en-US"/>
              </a:p>
            </p:txBody>
          </p:sp>
          <p:sp>
            <p:nvSpPr>
              <p:cNvPr id="128298" name="Rectangle 39"/>
              <p:cNvSpPr>
                <a:spLocks noChangeArrowheads="1"/>
              </p:cNvSpPr>
              <p:nvPr/>
            </p:nvSpPr>
            <p:spPr bwMode="auto">
              <a:xfrm>
                <a:off x="4276" y="1357"/>
                <a:ext cx="44" cy="2048"/>
              </a:xfrm>
              <a:prstGeom prst="rect">
                <a:avLst/>
              </a:prstGeom>
              <a:solidFill>
                <a:srgbClr val="79FFFF"/>
              </a:solidFill>
              <a:ln w="9525">
                <a:noFill/>
                <a:miter lim="800000"/>
                <a:headEnd/>
                <a:tailEnd/>
              </a:ln>
            </p:spPr>
            <p:txBody>
              <a:bodyPr/>
              <a:lstStyle/>
              <a:p>
                <a:endParaRPr lang="en-US"/>
              </a:p>
            </p:txBody>
          </p:sp>
          <p:sp>
            <p:nvSpPr>
              <p:cNvPr id="128299" name="Rectangle 40"/>
              <p:cNvSpPr>
                <a:spLocks noChangeArrowheads="1"/>
              </p:cNvSpPr>
              <p:nvPr/>
            </p:nvSpPr>
            <p:spPr bwMode="auto">
              <a:xfrm>
                <a:off x="763" y="3378"/>
                <a:ext cx="3513" cy="27"/>
              </a:xfrm>
              <a:prstGeom prst="rect">
                <a:avLst/>
              </a:prstGeom>
              <a:solidFill>
                <a:srgbClr val="7BFFFF"/>
              </a:solidFill>
              <a:ln w="9525">
                <a:noFill/>
                <a:miter lim="800000"/>
                <a:headEnd/>
                <a:tailEnd/>
              </a:ln>
            </p:spPr>
            <p:txBody>
              <a:bodyPr/>
              <a:lstStyle/>
              <a:p>
                <a:endParaRPr lang="en-US"/>
              </a:p>
            </p:txBody>
          </p:sp>
          <p:sp>
            <p:nvSpPr>
              <p:cNvPr id="128300" name="Rectangle 41"/>
              <p:cNvSpPr>
                <a:spLocks noChangeArrowheads="1"/>
              </p:cNvSpPr>
              <p:nvPr/>
            </p:nvSpPr>
            <p:spPr bwMode="auto">
              <a:xfrm>
                <a:off x="4232" y="1357"/>
                <a:ext cx="44" cy="2021"/>
              </a:xfrm>
              <a:prstGeom prst="rect">
                <a:avLst/>
              </a:prstGeom>
              <a:solidFill>
                <a:srgbClr val="7BFFFF"/>
              </a:solidFill>
              <a:ln w="9525">
                <a:noFill/>
                <a:miter lim="800000"/>
                <a:headEnd/>
                <a:tailEnd/>
              </a:ln>
            </p:spPr>
            <p:txBody>
              <a:bodyPr/>
              <a:lstStyle/>
              <a:p>
                <a:endParaRPr lang="en-US"/>
              </a:p>
            </p:txBody>
          </p:sp>
          <p:sp>
            <p:nvSpPr>
              <p:cNvPr id="128301" name="Rectangle 42"/>
              <p:cNvSpPr>
                <a:spLocks noChangeArrowheads="1"/>
              </p:cNvSpPr>
              <p:nvPr/>
            </p:nvSpPr>
            <p:spPr bwMode="auto">
              <a:xfrm>
                <a:off x="763" y="3352"/>
                <a:ext cx="3469" cy="26"/>
              </a:xfrm>
              <a:prstGeom prst="rect">
                <a:avLst/>
              </a:prstGeom>
              <a:solidFill>
                <a:srgbClr val="7CFFFF"/>
              </a:solidFill>
              <a:ln w="9525">
                <a:noFill/>
                <a:miter lim="800000"/>
                <a:headEnd/>
                <a:tailEnd/>
              </a:ln>
            </p:spPr>
            <p:txBody>
              <a:bodyPr/>
              <a:lstStyle/>
              <a:p>
                <a:endParaRPr lang="en-US"/>
              </a:p>
            </p:txBody>
          </p:sp>
          <p:sp>
            <p:nvSpPr>
              <p:cNvPr id="128302" name="Rectangle 43"/>
              <p:cNvSpPr>
                <a:spLocks noChangeArrowheads="1"/>
              </p:cNvSpPr>
              <p:nvPr/>
            </p:nvSpPr>
            <p:spPr bwMode="auto">
              <a:xfrm>
                <a:off x="4189" y="1357"/>
                <a:ext cx="43" cy="1995"/>
              </a:xfrm>
              <a:prstGeom prst="rect">
                <a:avLst/>
              </a:prstGeom>
              <a:solidFill>
                <a:srgbClr val="7CFFFF"/>
              </a:solidFill>
              <a:ln w="9525">
                <a:noFill/>
                <a:miter lim="800000"/>
                <a:headEnd/>
                <a:tailEnd/>
              </a:ln>
            </p:spPr>
            <p:txBody>
              <a:bodyPr/>
              <a:lstStyle/>
              <a:p>
                <a:endParaRPr lang="en-US"/>
              </a:p>
            </p:txBody>
          </p:sp>
          <p:sp>
            <p:nvSpPr>
              <p:cNvPr id="128303" name="Rectangle 44"/>
              <p:cNvSpPr>
                <a:spLocks noChangeArrowheads="1"/>
              </p:cNvSpPr>
              <p:nvPr/>
            </p:nvSpPr>
            <p:spPr bwMode="auto">
              <a:xfrm>
                <a:off x="763" y="3326"/>
                <a:ext cx="3426" cy="26"/>
              </a:xfrm>
              <a:prstGeom prst="rect">
                <a:avLst/>
              </a:prstGeom>
              <a:solidFill>
                <a:srgbClr val="7EFFFF"/>
              </a:solidFill>
              <a:ln w="9525">
                <a:noFill/>
                <a:miter lim="800000"/>
                <a:headEnd/>
                <a:tailEnd/>
              </a:ln>
            </p:spPr>
            <p:txBody>
              <a:bodyPr/>
              <a:lstStyle/>
              <a:p>
                <a:endParaRPr lang="en-US"/>
              </a:p>
            </p:txBody>
          </p:sp>
          <p:sp>
            <p:nvSpPr>
              <p:cNvPr id="128304" name="Rectangle 45"/>
              <p:cNvSpPr>
                <a:spLocks noChangeArrowheads="1"/>
              </p:cNvSpPr>
              <p:nvPr/>
            </p:nvSpPr>
            <p:spPr bwMode="auto">
              <a:xfrm>
                <a:off x="4145" y="1357"/>
                <a:ext cx="44" cy="1969"/>
              </a:xfrm>
              <a:prstGeom prst="rect">
                <a:avLst/>
              </a:prstGeom>
              <a:solidFill>
                <a:srgbClr val="7EFFFF"/>
              </a:solidFill>
              <a:ln w="9525">
                <a:noFill/>
                <a:miter lim="800000"/>
                <a:headEnd/>
                <a:tailEnd/>
              </a:ln>
            </p:spPr>
            <p:txBody>
              <a:bodyPr/>
              <a:lstStyle/>
              <a:p>
                <a:endParaRPr lang="en-US"/>
              </a:p>
            </p:txBody>
          </p:sp>
          <p:sp>
            <p:nvSpPr>
              <p:cNvPr id="128305" name="Rectangle 46"/>
              <p:cNvSpPr>
                <a:spLocks noChangeArrowheads="1"/>
              </p:cNvSpPr>
              <p:nvPr/>
            </p:nvSpPr>
            <p:spPr bwMode="auto">
              <a:xfrm>
                <a:off x="763" y="3299"/>
                <a:ext cx="3382" cy="27"/>
              </a:xfrm>
              <a:prstGeom prst="rect">
                <a:avLst/>
              </a:prstGeom>
              <a:solidFill>
                <a:srgbClr val="80FFFF"/>
              </a:solidFill>
              <a:ln w="9525">
                <a:noFill/>
                <a:miter lim="800000"/>
                <a:headEnd/>
                <a:tailEnd/>
              </a:ln>
            </p:spPr>
            <p:txBody>
              <a:bodyPr/>
              <a:lstStyle/>
              <a:p>
                <a:endParaRPr lang="en-US"/>
              </a:p>
            </p:txBody>
          </p:sp>
          <p:sp>
            <p:nvSpPr>
              <p:cNvPr id="128306" name="Rectangle 47"/>
              <p:cNvSpPr>
                <a:spLocks noChangeArrowheads="1"/>
              </p:cNvSpPr>
              <p:nvPr/>
            </p:nvSpPr>
            <p:spPr bwMode="auto">
              <a:xfrm>
                <a:off x="4101" y="1357"/>
                <a:ext cx="44" cy="1942"/>
              </a:xfrm>
              <a:prstGeom prst="rect">
                <a:avLst/>
              </a:prstGeom>
              <a:solidFill>
                <a:srgbClr val="80FFFF"/>
              </a:solidFill>
              <a:ln w="9525">
                <a:noFill/>
                <a:miter lim="800000"/>
                <a:headEnd/>
                <a:tailEnd/>
              </a:ln>
            </p:spPr>
            <p:txBody>
              <a:bodyPr/>
              <a:lstStyle/>
              <a:p>
                <a:endParaRPr lang="en-US"/>
              </a:p>
            </p:txBody>
          </p:sp>
          <p:sp>
            <p:nvSpPr>
              <p:cNvPr id="128307" name="Rectangle 48"/>
              <p:cNvSpPr>
                <a:spLocks noChangeArrowheads="1"/>
              </p:cNvSpPr>
              <p:nvPr/>
            </p:nvSpPr>
            <p:spPr bwMode="auto">
              <a:xfrm>
                <a:off x="763" y="3273"/>
                <a:ext cx="3338" cy="26"/>
              </a:xfrm>
              <a:prstGeom prst="rect">
                <a:avLst/>
              </a:prstGeom>
              <a:solidFill>
                <a:srgbClr val="82FFFF"/>
              </a:solidFill>
              <a:ln w="9525">
                <a:noFill/>
                <a:miter lim="800000"/>
                <a:headEnd/>
                <a:tailEnd/>
              </a:ln>
            </p:spPr>
            <p:txBody>
              <a:bodyPr/>
              <a:lstStyle/>
              <a:p>
                <a:endParaRPr lang="en-US"/>
              </a:p>
            </p:txBody>
          </p:sp>
          <p:sp>
            <p:nvSpPr>
              <p:cNvPr id="128308" name="Rectangle 49"/>
              <p:cNvSpPr>
                <a:spLocks noChangeArrowheads="1"/>
              </p:cNvSpPr>
              <p:nvPr/>
            </p:nvSpPr>
            <p:spPr bwMode="auto">
              <a:xfrm>
                <a:off x="4057" y="1357"/>
                <a:ext cx="44" cy="1916"/>
              </a:xfrm>
              <a:prstGeom prst="rect">
                <a:avLst/>
              </a:prstGeom>
              <a:solidFill>
                <a:srgbClr val="82FFFF"/>
              </a:solidFill>
              <a:ln w="9525">
                <a:noFill/>
                <a:miter lim="800000"/>
                <a:headEnd/>
                <a:tailEnd/>
              </a:ln>
            </p:spPr>
            <p:txBody>
              <a:bodyPr/>
              <a:lstStyle/>
              <a:p>
                <a:endParaRPr lang="en-US"/>
              </a:p>
            </p:txBody>
          </p:sp>
          <p:sp>
            <p:nvSpPr>
              <p:cNvPr id="128309" name="Rectangle 50"/>
              <p:cNvSpPr>
                <a:spLocks noChangeArrowheads="1"/>
              </p:cNvSpPr>
              <p:nvPr/>
            </p:nvSpPr>
            <p:spPr bwMode="auto">
              <a:xfrm>
                <a:off x="763" y="3247"/>
                <a:ext cx="3294" cy="26"/>
              </a:xfrm>
              <a:prstGeom prst="rect">
                <a:avLst/>
              </a:prstGeom>
              <a:solidFill>
                <a:srgbClr val="84FFFF"/>
              </a:solidFill>
              <a:ln w="9525">
                <a:noFill/>
                <a:miter lim="800000"/>
                <a:headEnd/>
                <a:tailEnd/>
              </a:ln>
            </p:spPr>
            <p:txBody>
              <a:bodyPr/>
              <a:lstStyle/>
              <a:p>
                <a:endParaRPr lang="en-US"/>
              </a:p>
            </p:txBody>
          </p:sp>
          <p:sp>
            <p:nvSpPr>
              <p:cNvPr id="128310" name="Rectangle 51"/>
              <p:cNvSpPr>
                <a:spLocks noChangeArrowheads="1"/>
              </p:cNvSpPr>
              <p:nvPr/>
            </p:nvSpPr>
            <p:spPr bwMode="auto">
              <a:xfrm>
                <a:off x="4013" y="1357"/>
                <a:ext cx="44" cy="1890"/>
              </a:xfrm>
              <a:prstGeom prst="rect">
                <a:avLst/>
              </a:prstGeom>
              <a:solidFill>
                <a:srgbClr val="84FFFF"/>
              </a:solidFill>
              <a:ln w="9525">
                <a:noFill/>
                <a:miter lim="800000"/>
                <a:headEnd/>
                <a:tailEnd/>
              </a:ln>
            </p:spPr>
            <p:txBody>
              <a:bodyPr/>
              <a:lstStyle/>
              <a:p>
                <a:endParaRPr lang="en-US"/>
              </a:p>
            </p:txBody>
          </p:sp>
          <p:sp>
            <p:nvSpPr>
              <p:cNvPr id="128311" name="Rectangle 52"/>
              <p:cNvSpPr>
                <a:spLocks noChangeArrowheads="1"/>
              </p:cNvSpPr>
              <p:nvPr/>
            </p:nvSpPr>
            <p:spPr bwMode="auto">
              <a:xfrm>
                <a:off x="763" y="3220"/>
                <a:ext cx="3250" cy="27"/>
              </a:xfrm>
              <a:prstGeom prst="rect">
                <a:avLst/>
              </a:prstGeom>
              <a:solidFill>
                <a:srgbClr val="86FFFF"/>
              </a:solidFill>
              <a:ln w="9525">
                <a:noFill/>
                <a:miter lim="800000"/>
                <a:headEnd/>
                <a:tailEnd/>
              </a:ln>
            </p:spPr>
            <p:txBody>
              <a:bodyPr/>
              <a:lstStyle/>
              <a:p>
                <a:endParaRPr lang="en-US"/>
              </a:p>
            </p:txBody>
          </p:sp>
          <p:sp>
            <p:nvSpPr>
              <p:cNvPr id="128312" name="Rectangle 53"/>
              <p:cNvSpPr>
                <a:spLocks noChangeArrowheads="1"/>
              </p:cNvSpPr>
              <p:nvPr/>
            </p:nvSpPr>
            <p:spPr bwMode="auto">
              <a:xfrm>
                <a:off x="3969" y="1357"/>
                <a:ext cx="44" cy="1863"/>
              </a:xfrm>
              <a:prstGeom prst="rect">
                <a:avLst/>
              </a:prstGeom>
              <a:solidFill>
                <a:srgbClr val="86FFFF"/>
              </a:solidFill>
              <a:ln w="9525">
                <a:noFill/>
                <a:miter lim="800000"/>
                <a:headEnd/>
                <a:tailEnd/>
              </a:ln>
            </p:spPr>
            <p:txBody>
              <a:bodyPr/>
              <a:lstStyle/>
              <a:p>
                <a:endParaRPr lang="en-US"/>
              </a:p>
            </p:txBody>
          </p:sp>
          <p:sp>
            <p:nvSpPr>
              <p:cNvPr id="128313" name="Rectangle 54"/>
              <p:cNvSpPr>
                <a:spLocks noChangeArrowheads="1"/>
              </p:cNvSpPr>
              <p:nvPr/>
            </p:nvSpPr>
            <p:spPr bwMode="auto">
              <a:xfrm>
                <a:off x="763" y="3203"/>
                <a:ext cx="3206" cy="17"/>
              </a:xfrm>
              <a:prstGeom prst="rect">
                <a:avLst/>
              </a:prstGeom>
              <a:solidFill>
                <a:srgbClr val="88FFFF"/>
              </a:solidFill>
              <a:ln w="9525">
                <a:noFill/>
                <a:miter lim="800000"/>
                <a:headEnd/>
                <a:tailEnd/>
              </a:ln>
            </p:spPr>
            <p:txBody>
              <a:bodyPr/>
              <a:lstStyle/>
              <a:p>
                <a:endParaRPr lang="en-US"/>
              </a:p>
            </p:txBody>
          </p:sp>
          <p:sp>
            <p:nvSpPr>
              <p:cNvPr id="128314" name="Rectangle 55"/>
              <p:cNvSpPr>
                <a:spLocks noChangeArrowheads="1"/>
              </p:cNvSpPr>
              <p:nvPr/>
            </p:nvSpPr>
            <p:spPr bwMode="auto">
              <a:xfrm>
                <a:off x="3925" y="1357"/>
                <a:ext cx="44" cy="1846"/>
              </a:xfrm>
              <a:prstGeom prst="rect">
                <a:avLst/>
              </a:prstGeom>
              <a:solidFill>
                <a:srgbClr val="88FFFF"/>
              </a:solidFill>
              <a:ln w="9525">
                <a:noFill/>
                <a:miter lim="800000"/>
                <a:headEnd/>
                <a:tailEnd/>
              </a:ln>
            </p:spPr>
            <p:txBody>
              <a:bodyPr/>
              <a:lstStyle/>
              <a:p>
                <a:endParaRPr lang="en-US"/>
              </a:p>
            </p:txBody>
          </p:sp>
          <p:sp>
            <p:nvSpPr>
              <p:cNvPr id="128315" name="Rectangle 56"/>
              <p:cNvSpPr>
                <a:spLocks noChangeArrowheads="1"/>
              </p:cNvSpPr>
              <p:nvPr/>
            </p:nvSpPr>
            <p:spPr bwMode="auto">
              <a:xfrm>
                <a:off x="763" y="3176"/>
                <a:ext cx="3162" cy="27"/>
              </a:xfrm>
              <a:prstGeom prst="rect">
                <a:avLst/>
              </a:prstGeom>
              <a:solidFill>
                <a:srgbClr val="8AFFFF"/>
              </a:solidFill>
              <a:ln w="9525">
                <a:noFill/>
                <a:miter lim="800000"/>
                <a:headEnd/>
                <a:tailEnd/>
              </a:ln>
            </p:spPr>
            <p:txBody>
              <a:bodyPr/>
              <a:lstStyle/>
              <a:p>
                <a:endParaRPr lang="en-US"/>
              </a:p>
            </p:txBody>
          </p:sp>
          <p:sp>
            <p:nvSpPr>
              <p:cNvPr id="128316" name="Rectangle 57"/>
              <p:cNvSpPr>
                <a:spLocks noChangeArrowheads="1"/>
              </p:cNvSpPr>
              <p:nvPr/>
            </p:nvSpPr>
            <p:spPr bwMode="auto">
              <a:xfrm>
                <a:off x="3881" y="1357"/>
                <a:ext cx="44" cy="1819"/>
              </a:xfrm>
              <a:prstGeom prst="rect">
                <a:avLst/>
              </a:prstGeom>
              <a:solidFill>
                <a:srgbClr val="8AFFFF"/>
              </a:solidFill>
              <a:ln w="9525">
                <a:noFill/>
                <a:miter lim="800000"/>
                <a:headEnd/>
                <a:tailEnd/>
              </a:ln>
            </p:spPr>
            <p:txBody>
              <a:bodyPr/>
              <a:lstStyle/>
              <a:p>
                <a:endParaRPr lang="en-US"/>
              </a:p>
            </p:txBody>
          </p:sp>
          <p:sp>
            <p:nvSpPr>
              <p:cNvPr id="128317" name="Rectangle 58"/>
              <p:cNvSpPr>
                <a:spLocks noChangeArrowheads="1"/>
              </p:cNvSpPr>
              <p:nvPr/>
            </p:nvSpPr>
            <p:spPr bwMode="auto">
              <a:xfrm>
                <a:off x="763" y="3150"/>
                <a:ext cx="3118" cy="26"/>
              </a:xfrm>
              <a:prstGeom prst="rect">
                <a:avLst/>
              </a:prstGeom>
              <a:solidFill>
                <a:srgbClr val="8DFFFF"/>
              </a:solidFill>
              <a:ln w="9525">
                <a:noFill/>
                <a:miter lim="800000"/>
                <a:headEnd/>
                <a:tailEnd/>
              </a:ln>
            </p:spPr>
            <p:txBody>
              <a:bodyPr/>
              <a:lstStyle/>
              <a:p>
                <a:endParaRPr lang="en-US"/>
              </a:p>
            </p:txBody>
          </p:sp>
          <p:sp>
            <p:nvSpPr>
              <p:cNvPr id="128318" name="Rectangle 59"/>
              <p:cNvSpPr>
                <a:spLocks noChangeArrowheads="1"/>
              </p:cNvSpPr>
              <p:nvPr/>
            </p:nvSpPr>
            <p:spPr bwMode="auto">
              <a:xfrm>
                <a:off x="3837" y="1357"/>
                <a:ext cx="44" cy="1793"/>
              </a:xfrm>
              <a:prstGeom prst="rect">
                <a:avLst/>
              </a:prstGeom>
              <a:solidFill>
                <a:srgbClr val="8DFFFF"/>
              </a:solidFill>
              <a:ln w="9525">
                <a:noFill/>
                <a:miter lim="800000"/>
                <a:headEnd/>
                <a:tailEnd/>
              </a:ln>
            </p:spPr>
            <p:txBody>
              <a:bodyPr/>
              <a:lstStyle/>
              <a:p>
                <a:endParaRPr lang="en-US"/>
              </a:p>
            </p:txBody>
          </p:sp>
          <p:sp>
            <p:nvSpPr>
              <p:cNvPr id="128319" name="Rectangle 60"/>
              <p:cNvSpPr>
                <a:spLocks noChangeArrowheads="1"/>
              </p:cNvSpPr>
              <p:nvPr/>
            </p:nvSpPr>
            <p:spPr bwMode="auto">
              <a:xfrm>
                <a:off x="763" y="3124"/>
                <a:ext cx="3074" cy="26"/>
              </a:xfrm>
              <a:prstGeom prst="rect">
                <a:avLst/>
              </a:prstGeom>
              <a:solidFill>
                <a:srgbClr val="8EFFFF"/>
              </a:solidFill>
              <a:ln w="9525">
                <a:noFill/>
                <a:miter lim="800000"/>
                <a:headEnd/>
                <a:tailEnd/>
              </a:ln>
            </p:spPr>
            <p:txBody>
              <a:bodyPr/>
              <a:lstStyle/>
              <a:p>
                <a:endParaRPr lang="en-US"/>
              </a:p>
            </p:txBody>
          </p:sp>
          <p:sp>
            <p:nvSpPr>
              <p:cNvPr id="128320" name="Rectangle 61"/>
              <p:cNvSpPr>
                <a:spLocks noChangeArrowheads="1"/>
              </p:cNvSpPr>
              <p:nvPr/>
            </p:nvSpPr>
            <p:spPr bwMode="auto">
              <a:xfrm>
                <a:off x="3793" y="1357"/>
                <a:ext cx="44" cy="1767"/>
              </a:xfrm>
              <a:prstGeom prst="rect">
                <a:avLst/>
              </a:prstGeom>
              <a:solidFill>
                <a:srgbClr val="8EFFFF"/>
              </a:solidFill>
              <a:ln w="9525">
                <a:noFill/>
                <a:miter lim="800000"/>
                <a:headEnd/>
                <a:tailEnd/>
              </a:ln>
            </p:spPr>
            <p:txBody>
              <a:bodyPr/>
              <a:lstStyle/>
              <a:p>
                <a:endParaRPr lang="en-US"/>
              </a:p>
            </p:txBody>
          </p:sp>
          <p:sp>
            <p:nvSpPr>
              <p:cNvPr id="128321" name="Rectangle 62"/>
              <p:cNvSpPr>
                <a:spLocks noChangeArrowheads="1"/>
              </p:cNvSpPr>
              <p:nvPr/>
            </p:nvSpPr>
            <p:spPr bwMode="auto">
              <a:xfrm>
                <a:off x="763" y="3097"/>
                <a:ext cx="3030" cy="27"/>
              </a:xfrm>
              <a:prstGeom prst="rect">
                <a:avLst/>
              </a:prstGeom>
              <a:solidFill>
                <a:srgbClr val="91FFFF"/>
              </a:solidFill>
              <a:ln w="9525">
                <a:noFill/>
                <a:miter lim="800000"/>
                <a:headEnd/>
                <a:tailEnd/>
              </a:ln>
            </p:spPr>
            <p:txBody>
              <a:bodyPr/>
              <a:lstStyle/>
              <a:p>
                <a:endParaRPr lang="en-US"/>
              </a:p>
            </p:txBody>
          </p:sp>
          <p:sp>
            <p:nvSpPr>
              <p:cNvPr id="128322" name="Rectangle 63"/>
              <p:cNvSpPr>
                <a:spLocks noChangeArrowheads="1"/>
              </p:cNvSpPr>
              <p:nvPr/>
            </p:nvSpPr>
            <p:spPr bwMode="auto">
              <a:xfrm>
                <a:off x="3749" y="1357"/>
                <a:ext cx="44" cy="1740"/>
              </a:xfrm>
              <a:prstGeom prst="rect">
                <a:avLst/>
              </a:prstGeom>
              <a:solidFill>
                <a:srgbClr val="91FFFF"/>
              </a:solidFill>
              <a:ln w="9525">
                <a:noFill/>
                <a:miter lim="800000"/>
                <a:headEnd/>
                <a:tailEnd/>
              </a:ln>
            </p:spPr>
            <p:txBody>
              <a:bodyPr/>
              <a:lstStyle/>
              <a:p>
                <a:endParaRPr lang="en-US"/>
              </a:p>
            </p:txBody>
          </p:sp>
          <p:sp>
            <p:nvSpPr>
              <p:cNvPr id="128323" name="Rectangle 64"/>
              <p:cNvSpPr>
                <a:spLocks noChangeArrowheads="1"/>
              </p:cNvSpPr>
              <p:nvPr/>
            </p:nvSpPr>
            <p:spPr bwMode="auto">
              <a:xfrm>
                <a:off x="763" y="3071"/>
                <a:ext cx="2986" cy="26"/>
              </a:xfrm>
              <a:prstGeom prst="rect">
                <a:avLst/>
              </a:prstGeom>
              <a:solidFill>
                <a:srgbClr val="93FFFF"/>
              </a:solidFill>
              <a:ln w="9525">
                <a:noFill/>
                <a:miter lim="800000"/>
                <a:headEnd/>
                <a:tailEnd/>
              </a:ln>
            </p:spPr>
            <p:txBody>
              <a:bodyPr/>
              <a:lstStyle/>
              <a:p>
                <a:endParaRPr lang="en-US"/>
              </a:p>
            </p:txBody>
          </p:sp>
          <p:sp>
            <p:nvSpPr>
              <p:cNvPr id="128324" name="Rectangle 65"/>
              <p:cNvSpPr>
                <a:spLocks noChangeArrowheads="1"/>
              </p:cNvSpPr>
              <p:nvPr/>
            </p:nvSpPr>
            <p:spPr bwMode="auto">
              <a:xfrm>
                <a:off x="3706" y="1357"/>
                <a:ext cx="43" cy="1714"/>
              </a:xfrm>
              <a:prstGeom prst="rect">
                <a:avLst/>
              </a:prstGeom>
              <a:solidFill>
                <a:srgbClr val="93FFFF"/>
              </a:solidFill>
              <a:ln w="9525">
                <a:noFill/>
                <a:miter lim="800000"/>
                <a:headEnd/>
                <a:tailEnd/>
              </a:ln>
            </p:spPr>
            <p:txBody>
              <a:bodyPr/>
              <a:lstStyle/>
              <a:p>
                <a:endParaRPr lang="en-US"/>
              </a:p>
            </p:txBody>
          </p:sp>
          <p:sp>
            <p:nvSpPr>
              <p:cNvPr id="128325" name="Rectangle 66"/>
              <p:cNvSpPr>
                <a:spLocks noChangeArrowheads="1"/>
              </p:cNvSpPr>
              <p:nvPr/>
            </p:nvSpPr>
            <p:spPr bwMode="auto">
              <a:xfrm>
                <a:off x="763" y="3045"/>
                <a:ext cx="2943" cy="26"/>
              </a:xfrm>
              <a:prstGeom prst="rect">
                <a:avLst/>
              </a:prstGeom>
              <a:solidFill>
                <a:srgbClr val="95FFFF"/>
              </a:solidFill>
              <a:ln w="9525">
                <a:noFill/>
                <a:miter lim="800000"/>
                <a:headEnd/>
                <a:tailEnd/>
              </a:ln>
            </p:spPr>
            <p:txBody>
              <a:bodyPr/>
              <a:lstStyle/>
              <a:p>
                <a:endParaRPr lang="en-US"/>
              </a:p>
            </p:txBody>
          </p:sp>
          <p:sp>
            <p:nvSpPr>
              <p:cNvPr id="128326" name="Rectangle 67"/>
              <p:cNvSpPr>
                <a:spLocks noChangeArrowheads="1"/>
              </p:cNvSpPr>
              <p:nvPr/>
            </p:nvSpPr>
            <p:spPr bwMode="auto">
              <a:xfrm>
                <a:off x="3662" y="1357"/>
                <a:ext cx="44" cy="1688"/>
              </a:xfrm>
              <a:prstGeom prst="rect">
                <a:avLst/>
              </a:prstGeom>
              <a:solidFill>
                <a:srgbClr val="95FFFF"/>
              </a:solidFill>
              <a:ln w="9525">
                <a:noFill/>
                <a:miter lim="800000"/>
                <a:headEnd/>
                <a:tailEnd/>
              </a:ln>
            </p:spPr>
            <p:txBody>
              <a:bodyPr/>
              <a:lstStyle/>
              <a:p>
                <a:endParaRPr lang="en-US"/>
              </a:p>
            </p:txBody>
          </p:sp>
          <p:sp>
            <p:nvSpPr>
              <p:cNvPr id="128327" name="Rectangle 68"/>
              <p:cNvSpPr>
                <a:spLocks noChangeArrowheads="1"/>
              </p:cNvSpPr>
              <p:nvPr/>
            </p:nvSpPr>
            <p:spPr bwMode="auto">
              <a:xfrm>
                <a:off x="763" y="3018"/>
                <a:ext cx="2899" cy="27"/>
              </a:xfrm>
              <a:prstGeom prst="rect">
                <a:avLst/>
              </a:prstGeom>
              <a:solidFill>
                <a:srgbClr val="98FFFF"/>
              </a:solidFill>
              <a:ln w="9525">
                <a:noFill/>
                <a:miter lim="800000"/>
                <a:headEnd/>
                <a:tailEnd/>
              </a:ln>
            </p:spPr>
            <p:txBody>
              <a:bodyPr/>
              <a:lstStyle/>
              <a:p>
                <a:endParaRPr lang="en-US"/>
              </a:p>
            </p:txBody>
          </p:sp>
          <p:sp>
            <p:nvSpPr>
              <p:cNvPr id="128328" name="Rectangle 69"/>
              <p:cNvSpPr>
                <a:spLocks noChangeArrowheads="1"/>
              </p:cNvSpPr>
              <p:nvPr/>
            </p:nvSpPr>
            <p:spPr bwMode="auto">
              <a:xfrm>
                <a:off x="3618" y="1357"/>
                <a:ext cx="44" cy="1661"/>
              </a:xfrm>
              <a:prstGeom prst="rect">
                <a:avLst/>
              </a:prstGeom>
              <a:solidFill>
                <a:srgbClr val="98FFFF"/>
              </a:solidFill>
              <a:ln w="9525">
                <a:noFill/>
                <a:miter lim="800000"/>
                <a:headEnd/>
                <a:tailEnd/>
              </a:ln>
            </p:spPr>
            <p:txBody>
              <a:bodyPr/>
              <a:lstStyle/>
              <a:p>
                <a:endParaRPr lang="en-US"/>
              </a:p>
            </p:txBody>
          </p:sp>
          <p:sp>
            <p:nvSpPr>
              <p:cNvPr id="128329" name="Rectangle 70"/>
              <p:cNvSpPr>
                <a:spLocks noChangeArrowheads="1"/>
              </p:cNvSpPr>
              <p:nvPr/>
            </p:nvSpPr>
            <p:spPr bwMode="auto">
              <a:xfrm>
                <a:off x="763" y="2992"/>
                <a:ext cx="2855" cy="26"/>
              </a:xfrm>
              <a:prstGeom prst="rect">
                <a:avLst/>
              </a:prstGeom>
              <a:solidFill>
                <a:srgbClr val="9AFFFF"/>
              </a:solidFill>
              <a:ln w="9525">
                <a:noFill/>
                <a:miter lim="800000"/>
                <a:headEnd/>
                <a:tailEnd/>
              </a:ln>
            </p:spPr>
            <p:txBody>
              <a:bodyPr/>
              <a:lstStyle/>
              <a:p>
                <a:endParaRPr lang="en-US"/>
              </a:p>
            </p:txBody>
          </p:sp>
          <p:sp>
            <p:nvSpPr>
              <p:cNvPr id="128330" name="Rectangle 71"/>
              <p:cNvSpPr>
                <a:spLocks noChangeArrowheads="1"/>
              </p:cNvSpPr>
              <p:nvPr/>
            </p:nvSpPr>
            <p:spPr bwMode="auto">
              <a:xfrm>
                <a:off x="3574" y="1357"/>
                <a:ext cx="44" cy="1635"/>
              </a:xfrm>
              <a:prstGeom prst="rect">
                <a:avLst/>
              </a:prstGeom>
              <a:solidFill>
                <a:srgbClr val="9AFFFF"/>
              </a:solidFill>
              <a:ln w="9525">
                <a:noFill/>
                <a:miter lim="800000"/>
                <a:headEnd/>
                <a:tailEnd/>
              </a:ln>
            </p:spPr>
            <p:txBody>
              <a:bodyPr/>
              <a:lstStyle/>
              <a:p>
                <a:endParaRPr lang="en-US"/>
              </a:p>
            </p:txBody>
          </p:sp>
          <p:sp>
            <p:nvSpPr>
              <p:cNvPr id="128331" name="Rectangle 72"/>
              <p:cNvSpPr>
                <a:spLocks noChangeArrowheads="1"/>
              </p:cNvSpPr>
              <p:nvPr/>
            </p:nvSpPr>
            <p:spPr bwMode="auto">
              <a:xfrm>
                <a:off x="763" y="2965"/>
                <a:ext cx="2811" cy="27"/>
              </a:xfrm>
              <a:prstGeom prst="rect">
                <a:avLst/>
              </a:prstGeom>
              <a:solidFill>
                <a:srgbClr val="9CFFFF"/>
              </a:solidFill>
              <a:ln w="9525">
                <a:noFill/>
                <a:miter lim="800000"/>
                <a:headEnd/>
                <a:tailEnd/>
              </a:ln>
            </p:spPr>
            <p:txBody>
              <a:bodyPr/>
              <a:lstStyle/>
              <a:p>
                <a:endParaRPr lang="en-US"/>
              </a:p>
            </p:txBody>
          </p:sp>
          <p:sp>
            <p:nvSpPr>
              <p:cNvPr id="128332" name="Rectangle 73"/>
              <p:cNvSpPr>
                <a:spLocks noChangeArrowheads="1"/>
              </p:cNvSpPr>
              <p:nvPr/>
            </p:nvSpPr>
            <p:spPr bwMode="auto">
              <a:xfrm>
                <a:off x="3530" y="1357"/>
                <a:ext cx="44" cy="1608"/>
              </a:xfrm>
              <a:prstGeom prst="rect">
                <a:avLst/>
              </a:prstGeom>
              <a:solidFill>
                <a:srgbClr val="9CFFFF"/>
              </a:solidFill>
              <a:ln w="9525">
                <a:noFill/>
                <a:miter lim="800000"/>
                <a:headEnd/>
                <a:tailEnd/>
              </a:ln>
            </p:spPr>
            <p:txBody>
              <a:bodyPr/>
              <a:lstStyle/>
              <a:p>
                <a:endParaRPr lang="en-US"/>
              </a:p>
            </p:txBody>
          </p:sp>
          <p:sp>
            <p:nvSpPr>
              <p:cNvPr id="128333" name="Rectangle 74"/>
              <p:cNvSpPr>
                <a:spLocks noChangeArrowheads="1"/>
              </p:cNvSpPr>
              <p:nvPr/>
            </p:nvSpPr>
            <p:spPr bwMode="auto">
              <a:xfrm>
                <a:off x="763" y="2939"/>
                <a:ext cx="2767" cy="26"/>
              </a:xfrm>
              <a:prstGeom prst="rect">
                <a:avLst/>
              </a:prstGeom>
              <a:solidFill>
                <a:srgbClr val="9FFFFF"/>
              </a:solidFill>
              <a:ln w="9525">
                <a:noFill/>
                <a:miter lim="800000"/>
                <a:headEnd/>
                <a:tailEnd/>
              </a:ln>
            </p:spPr>
            <p:txBody>
              <a:bodyPr/>
              <a:lstStyle/>
              <a:p>
                <a:endParaRPr lang="en-US"/>
              </a:p>
            </p:txBody>
          </p:sp>
          <p:sp>
            <p:nvSpPr>
              <p:cNvPr id="128334" name="Rectangle 75"/>
              <p:cNvSpPr>
                <a:spLocks noChangeArrowheads="1"/>
              </p:cNvSpPr>
              <p:nvPr/>
            </p:nvSpPr>
            <p:spPr bwMode="auto">
              <a:xfrm>
                <a:off x="3486" y="1357"/>
                <a:ext cx="44" cy="1582"/>
              </a:xfrm>
              <a:prstGeom prst="rect">
                <a:avLst/>
              </a:prstGeom>
              <a:solidFill>
                <a:srgbClr val="9FFFFF"/>
              </a:solidFill>
              <a:ln w="9525">
                <a:noFill/>
                <a:miter lim="800000"/>
                <a:headEnd/>
                <a:tailEnd/>
              </a:ln>
            </p:spPr>
            <p:txBody>
              <a:bodyPr/>
              <a:lstStyle/>
              <a:p>
                <a:endParaRPr lang="en-US"/>
              </a:p>
            </p:txBody>
          </p:sp>
          <p:sp>
            <p:nvSpPr>
              <p:cNvPr id="128335" name="Rectangle 76"/>
              <p:cNvSpPr>
                <a:spLocks noChangeArrowheads="1"/>
              </p:cNvSpPr>
              <p:nvPr/>
            </p:nvSpPr>
            <p:spPr bwMode="auto">
              <a:xfrm>
                <a:off x="763" y="2913"/>
                <a:ext cx="2723" cy="26"/>
              </a:xfrm>
              <a:prstGeom prst="rect">
                <a:avLst/>
              </a:prstGeom>
              <a:solidFill>
                <a:srgbClr val="A2FFFF"/>
              </a:solidFill>
              <a:ln w="9525">
                <a:noFill/>
                <a:miter lim="800000"/>
                <a:headEnd/>
                <a:tailEnd/>
              </a:ln>
            </p:spPr>
            <p:txBody>
              <a:bodyPr/>
              <a:lstStyle/>
              <a:p>
                <a:endParaRPr lang="en-US"/>
              </a:p>
            </p:txBody>
          </p:sp>
          <p:sp>
            <p:nvSpPr>
              <p:cNvPr id="128336" name="Rectangle 77"/>
              <p:cNvSpPr>
                <a:spLocks noChangeArrowheads="1"/>
              </p:cNvSpPr>
              <p:nvPr/>
            </p:nvSpPr>
            <p:spPr bwMode="auto">
              <a:xfrm>
                <a:off x="3442" y="1357"/>
                <a:ext cx="44" cy="1556"/>
              </a:xfrm>
              <a:prstGeom prst="rect">
                <a:avLst/>
              </a:prstGeom>
              <a:solidFill>
                <a:srgbClr val="A2FFFF"/>
              </a:solidFill>
              <a:ln w="9525">
                <a:noFill/>
                <a:miter lim="800000"/>
                <a:headEnd/>
                <a:tailEnd/>
              </a:ln>
            </p:spPr>
            <p:txBody>
              <a:bodyPr/>
              <a:lstStyle/>
              <a:p>
                <a:endParaRPr lang="en-US"/>
              </a:p>
            </p:txBody>
          </p:sp>
          <p:sp>
            <p:nvSpPr>
              <p:cNvPr id="128337" name="Rectangle 78"/>
              <p:cNvSpPr>
                <a:spLocks noChangeArrowheads="1"/>
              </p:cNvSpPr>
              <p:nvPr/>
            </p:nvSpPr>
            <p:spPr bwMode="auto">
              <a:xfrm>
                <a:off x="763" y="2895"/>
                <a:ext cx="2679" cy="18"/>
              </a:xfrm>
              <a:prstGeom prst="rect">
                <a:avLst/>
              </a:prstGeom>
              <a:solidFill>
                <a:srgbClr val="A4FFFF"/>
              </a:solidFill>
              <a:ln w="9525">
                <a:noFill/>
                <a:miter lim="800000"/>
                <a:headEnd/>
                <a:tailEnd/>
              </a:ln>
            </p:spPr>
            <p:txBody>
              <a:bodyPr/>
              <a:lstStyle/>
              <a:p>
                <a:endParaRPr lang="en-US"/>
              </a:p>
            </p:txBody>
          </p:sp>
          <p:sp>
            <p:nvSpPr>
              <p:cNvPr id="128338" name="Rectangle 79"/>
              <p:cNvSpPr>
                <a:spLocks noChangeArrowheads="1"/>
              </p:cNvSpPr>
              <p:nvPr/>
            </p:nvSpPr>
            <p:spPr bwMode="auto">
              <a:xfrm>
                <a:off x="3398" y="1357"/>
                <a:ext cx="44" cy="1538"/>
              </a:xfrm>
              <a:prstGeom prst="rect">
                <a:avLst/>
              </a:prstGeom>
              <a:solidFill>
                <a:srgbClr val="A4FFFF"/>
              </a:solidFill>
              <a:ln w="9525">
                <a:noFill/>
                <a:miter lim="800000"/>
                <a:headEnd/>
                <a:tailEnd/>
              </a:ln>
            </p:spPr>
            <p:txBody>
              <a:bodyPr/>
              <a:lstStyle/>
              <a:p>
                <a:endParaRPr lang="en-US"/>
              </a:p>
            </p:txBody>
          </p:sp>
          <p:sp>
            <p:nvSpPr>
              <p:cNvPr id="128339" name="Rectangle 80"/>
              <p:cNvSpPr>
                <a:spLocks noChangeArrowheads="1"/>
              </p:cNvSpPr>
              <p:nvPr/>
            </p:nvSpPr>
            <p:spPr bwMode="auto">
              <a:xfrm>
                <a:off x="763" y="2869"/>
                <a:ext cx="2635" cy="26"/>
              </a:xfrm>
              <a:prstGeom prst="rect">
                <a:avLst/>
              </a:prstGeom>
              <a:solidFill>
                <a:srgbClr val="A7FFFF"/>
              </a:solidFill>
              <a:ln w="9525">
                <a:noFill/>
                <a:miter lim="800000"/>
                <a:headEnd/>
                <a:tailEnd/>
              </a:ln>
            </p:spPr>
            <p:txBody>
              <a:bodyPr/>
              <a:lstStyle/>
              <a:p>
                <a:endParaRPr lang="en-US"/>
              </a:p>
            </p:txBody>
          </p:sp>
          <p:sp>
            <p:nvSpPr>
              <p:cNvPr id="128340" name="Rectangle 81"/>
              <p:cNvSpPr>
                <a:spLocks noChangeArrowheads="1"/>
              </p:cNvSpPr>
              <p:nvPr/>
            </p:nvSpPr>
            <p:spPr bwMode="auto">
              <a:xfrm>
                <a:off x="3354" y="1357"/>
                <a:ext cx="44" cy="1512"/>
              </a:xfrm>
              <a:prstGeom prst="rect">
                <a:avLst/>
              </a:prstGeom>
              <a:solidFill>
                <a:srgbClr val="A7FFFF"/>
              </a:solidFill>
              <a:ln w="9525">
                <a:noFill/>
                <a:miter lim="800000"/>
                <a:headEnd/>
                <a:tailEnd/>
              </a:ln>
            </p:spPr>
            <p:txBody>
              <a:bodyPr/>
              <a:lstStyle/>
              <a:p>
                <a:endParaRPr lang="en-US"/>
              </a:p>
            </p:txBody>
          </p:sp>
          <p:sp>
            <p:nvSpPr>
              <p:cNvPr id="128341" name="Rectangle 82"/>
              <p:cNvSpPr>
                <a:spLocks noChangeArrowheads="1"/>
              </p:cNvSpPr>
              <p:nvPr/>
            </p:nvSpPr>
            <p:spPr bwMode="auto">
              <a:xfrm>
                <a:off x="763" y="2842"/>
                <a:ext cx="2591" cy="27"/>
              </a:xfrm>
              <a:prstGeom prst="rect">
                <a:avLst/>
              </a:prstGeom>
              <a:solidFill>
                <a:srgbClr val="AAFFFF"/>
              </a:solidFill>
              <a:ln w="9525">
                <a:noFill/>
                <a:miter lim="800000"/>
                <a:headEnd/>
                <a:tailEnd/>
              </a:ln>
            </p:spPr>
            <p:txBody>
              <a:bodyPr/>
              <a:lstStyle/>
              <a:p>
                <a:endParaRPr lang="en-US"/>
              </a:p>
            </p:txBody>
          </p:sp>
          <p:sp>
            <p:nvSpPr>
              <p:cNvPr id="128342" name="Rectangle 83"/>
              <p:cNvSpPr>
                <a:spLocks noChangeArrowheads="1"/>
              </p:cNvSpPr>
              <p:nvPr/>
            </p:nvSpPr>
            <p:spPr bwMode="auto">
              <a:xfrm>
                <a:off x="3310" y="1357"/>
                <a:ext cx="44" cy="1485"/>
              </a:xfrm>
              <a:prstGeom prst="rect">
                <a:avLst/>
              </a:prstGeom>
              <a:solidFill>
                <a:srgbClr val="AAFFFF"/>
              </a:solidFill>
              <a:ln w="9525">
                <a:noFill/>
                <a:miter lim="800000"/>
                <a:headEnd/>
                <a:tailEnd/>
              </a:ln>
            </p:spPr>
            <p:txBody>
              <a:bodyPr/>
              <a:lstStyle/>
              <a:p>
                <a:endParaRPr lang="en-US"/>
              </a:p>
            </p:txBody>
          </p:sp>
          <p:sp>
            <p:nvSpPr>
              <p:cNvPr id="128343" name="Rectangle 84"/>
              <p:cNvSpPr>
                <a:spLocks noChangeArrowheads="1"/>
              </p:cNvSpPr>
              <p:nvPr/>
            </p:nvSpPr>
            <p:spPr bwMode="auto">
              <a:xfrm>
                <a:off x="763" y="2816"/>
                <a:ext cx="2547" cy="26"/>
              </a:xfrm>
              <a:prstGeom prst="rect">
                <a:avLst/>
              </a:prstGeom>
              <a:solidFill>
                <a:srgbClr val="ABFFFF"/>
              </a:solidFill>
              <a:ln w="9525">
                <a:noFill/>
                <a:miter lim="800000"/>
                <a:headEnd/>
                <a:tailEnd/>
              </a:ln>
            </p:spPr>
            <p:txBody>
              <a:bodyPr/>
              <a:lstStyle/>
              <a:p>
                <a:endParaRPr lang="en-US"/>
              </a:p>
            </p:txBody>
          </p:sp>
          <p:sp>
            <p:nvSpPr>
              <p:cNvPr id="128344" name="Rectangle 85"/>
              <p:cNvSpPr>
                <a:spLocks noChangeArrowheads="1"/>
              </p:cNvSpPr>
              <p:nvPr/>
            </p:nvSpPr>
            <p:spPr bwMode="auto">
              <a:xfrm>
                <a:off x="3266" y="1357"/>
                <a:ext cx="44" cy="1459"/>
              </a:xfrm>
              <a:prstGeom prst="rect">
                <a:avLst/>
              </a:prstGeom>
              <a:solidFill>
                <a:srgbClr val="ABFFFF"/>
              </a:solidFill>
              <a:ln w="9525">
                <a:noFill/>
                <a:miter lim="800000"/>
                <a:headEnd/>
                <a:tailEnd/>
              </a:ln>
            </p:spPr>
            <p:txBody>
              <a:bodyPr/>
              <a:lstStyle/>
              <a:p>
                <a:endParaRPr lang="en-US"/>
              </a:p>
            </p:txBody>
          </p:sp>
          <p:sp>
            <p:nvSpPr>
              <p:cNvPr id="128345" name="Rectangle 86"/>
              <p:cNvSpPr>
                <a:spLocks noChangeArrowheads="1"/>
              </p:cNvSpPr>
              <p:nvPr/>
            </p:nvSpPr>
            <p:spPr bwMode="auto">
              <a:xfrm>
                <a:off x="763" y="2790"/>
                <a:ext cx="2503" cy="26"/>
              </a:xfrm>
              <a:prstGeom prst="rect">
                <a:avLst/>
              </a:prstGeom>
              <a:solidFill>
                <a:srgbClr val="AEFFFF"/>
              </a:solidFill>
              <a:ln w="9525">
                <a:noFill/>
                <a:miter lim="800000"/>
                <a:headEnd/>
                <a:tailEnd/>
              </a:ln>
            </p:spPr>
            <p:txBody>
              <a:bodyPr/>
              <a:lstStyle/>
              <a:p>
                <a:endParaRPr lang="en-US"/>
              </a:p>
            </p:txBody>
          </p:sp>
          <p:sp>
            <p:nvSpPr>
              <p:cNvPr id="128346" name="Rectangle 87"/>
              <p:cNvSpPr>
                <a:spLocks noChangeArrowheads="1"/>
              </p:cNvSpPr>
              <p:nvPr/>
            </p:nvSpPr>
            <p:spPr bwMode="auto">
              <a:xfrm>
                <a:off x="3223" y="1357"/>
                <a:ext cx="43" cy="1433"/>
              </a:xfrm>
              <a:prstGeom prst="rect">
                <a:avLst/>
              </a:prstGeom>
              <a:solidFill>
                <a:srgbClr val="AEFFFF"/>
              </a:solidFill>
              <a:ln w="9525">
                <a:noFill/>
                <a:miter lim="800000"/>
                <a:headEnd/>
                <a:tailEnd/>
              </a:ln>
            </p:spPr>
            <p:txBody>
              <a:bodyPr/>
              <a:lstStyle/>
              <a:p>
                <a:endParaRPr lang="en-US"/>
              </a:p>
            </p:txBody>
          </p:sp>
          <p:sp>
            <p:nvSpPr>
              <p:cNvPr id="128347" name="Rectangle 88"/>
              <p:cNvSpPr>
                <a:spLocks noChangeArrowheads="1"/>
              </p:cNvSpPr>
              <p:nvPr/>
            </p:nvSpPr>
            <p:spPr bwMode="auto">
              <a:xfrm>
                <a:off x="763" y="2763"/>
                <a:ext cx="2460" cy="27"/>
              </a:xfrm>
              <a:prstGeom prst="rect">
                <a:avLst/>
              </a:prstGeom>
              <a:solidFill>
                <a:srgbClr val="B1FFFF"/>
              </a:solidFill>
              <a:ln w="9525">
                <a:noFill/>
                <a:miter lim="800000"/>
                <a:headEnd/>
                <a:tailEnd/>
              </a:ln>
            </p:spPr>
            <p:txBody>
              <a:bodyPr/>
              <a:lstStyle/>
              <a:p>
                <a:endParaRPr lang="en-US"/>
              </a:p>
            </p:txBody>
          </p:sp>
          <p:sp>
            <p:nvSpPr>
              <p:cNvPr id="128348" name="Rectangle 89"/>
              <p:cNvSpPr>
                <a:spLocks noChangeArrowheads="1"/>
              </p:cNvSpPr>
              <p:nvPr/>
            </p:nvSpPr>
            <p:spPr bwMode="auto">
              <a:xfrm>
                <a:off x="3179" y="1357"/>
                <a:ext cx="44" cy="1406"/>
              </a:xfrm>
              <a:prstGeom prst="rect">
                <a:avLst/>
              </a:prstGeom>
              <a:solidFill>
                <a:srgbClr val="B1FFFF"/>
              </a:solidFill>
              <a:ln w="9525">
                <a:noFill/>
                <a:miter lim="800000"/>
                <a:headEnd/>
                <a:tailEnd/>
              </a:ln>
            </p:spPr>
            <p:txBody>
              <a:bodyPr/>
              <a:lstStyle/>
              <a:p>
                <a:endParaRPr lang="en-US"/>
              </a:p>
            </p:txBody>
          </p:sp>
          <p:sp>
            <p:nvSpPr>
              <p:cNvPr id="128349" name="Rectangle 90"/>
              <p:cNvSpPr>
                <a:spLocks noChangeArrowheads="1"/>
              </p:cNvSpPr>
              <p:nvPr/>
            </p:nvSpPr>
            <p:spPr bwMode="auto">
              <a:xfrm>
                <a:off x="763" y="2737"/>
                <a:ext cx="2416" cy="26"/>
              </a:xfrm>
              <a:prstGeom prst="rect">
                <a:avLst/>
              </a:prstGeom>
              <a:solidFill>
                <a:srgbClr val="B3FFFF"/>
              </a:solidFill>
              <a:ln w="9525">
                <a:noFill/>
                <a:miter lim="800000"/>
                <a:headEnd/>
                <a:tailEnd/>
              </a:ln>
            </p:spPr>
            <p:txBody>
              <a:bodyPr/>
              <a:lstStyle/>
              <a:p>
                <a:endParaRPr lang="en-US"/>
              </a:p>
            </p:txBody>
          </p:sp>
          <p:sp>
            <p:nvSpPr>
              <p:cNvPr id="128350" name="Rectangle 91"/>
              <p:cNvSpPr>
                <a:spLocks noChangeArrowheads="1"/>
              </p:cNvSpPr>
              <p:nvPr/>
            </p:nvSpPr>
            <p:spPr bwMode="auto">
              <a:xfrm>
                <a:off x="3135" y="1357"/>
                <a:ext cx="44" cy="1380"/>
              </a:xfrm>
              <a:prstGeom prst="rect">
                <a:avLst/>
              </a:prstGeom>
              <a:solidFill>
                <a:srgbClr val="B3FFFF"/>
              </a:solidFill>
              <a:ln w="9525">
                <a:noFill/>
                <a:miter lim="800000"/>
                <a:headEnd/>
                <a:tailEnd/>
              </a:ln>
            </p:spPr>
            <p:txBody>
              <a:bodyPr/>
              <a:lstStyle/>
              <a:p>
                <a:endParaRPr lang="en-US"/>
              </a:p>
            </p:txBody>
          </p:sp>
          <p:sp>
            <p:nvSpPr>
              <p:cNvPr id="128351" name="Rectangle 92"/>
              <p:cNvSpPr>
                <a:spLocks noChangeArrowheads="1"/>
              </p:cNvSpPr>
              <p:nvPr/>
            </p:nvSpPr>
            <p:spPr bwMode="auto">
              <a:xfrm>
                <a:off x="763" y="2711"/>
                <a:ext cx="2372" cy="26"/>
              </a:xfrm>
              <a:prstGeom prst="rect">
                <a:avLst/>
              </a:prstGeom>
              <a:solidFill>
                <a:srgbClr val="B6FFFF"/>
              </a:solidFill>
              <a:ln w="9525">
                <a:noFill/>
                <a:miter lim="800000"/>
                <a:headEnd/>
                <a:tailEnd/>
              </a:ln>
            </p:spPr>
            <p:txBody>
              <a:bodyPr/>
              <a:lstStyle/>
              <a:p>
                <a:endParaRPr lang="en-US"/>
              </a:p>
            </p:txBody>
          </p:sp>
          <p:sp>
            <p:nvSpPr>
              <p:cNvPr id="128352" name="Rectangle 93"/>
              <p:cNvSpPr>
                <a:spLocks noChangeArrowheads="1"/>
              </p:cNvSpPr>
              <p:nvPr/>
            </p:nvSpPr>
            <p:spPr bwMode="auto">
              <a:xfrm>
                <a:off x="3091" y="1357"/>
                <a:ext cx="44" cy="1354"/>
              </a:xfrm>
              <a:prstGeom prst="rect">
                <a:avLst/>
              </a:prstGeom>
              <a:solidFill>
                <a:srgbClr val="B6FFFF"/>
              </a:solidFill>
              <a:ln w="9525">
                <a:noFill/>
                <a:miter lim="800000"/>
                <a:headEnd/>
                <a:tailEnd/>
              </a:ln>
            </p:spPr>
            <p:txBody>
              <a:bodyPr/>
              <a:lstStyle/>
              <a:p>
                <a:endParaRPr lang="en-US"/>
              </a:p>
            </p:txBody>
          </p:sp>
          <p:sp>
            <p:nvSpPr>
              <p:cNvPr id="128353" name="Rectangle 94"/>
              <p:cNvSpPr>
                <a:spLocks noChangeArrowheads="1"/>
              </p:cNvSpPr>
              <p:nvPr/>
            </p:nvSpPr>
            <p:spPr bwMode="auto">
              <a:xfrm>
                <a:off x="763" y="2684"/>
                <a:ext cx="2328" cy="27"/>
              </a:xfrm>
              <a:prstGeom prst="rect">
                <a:avLst/>
              </a:prstGeom>
              <a:solidFill>
                <a:srgbClr val="B9FFFF"/>
              </a:solidFill>
              <a:ln w="9525">
                <a:noFill/>
                <a:miter lim="800000"/>
                <a:headEnd/>
                <a:tailEnd/>
              </a:ln>
            </p:spPr>
            <p:txBody>
              <a:bodyPr/>
              <a:lstStyle/>
              <a:p>
                <a:endParaRPr lang="en-US"/>
              </a:p>
            </p:txBody>
          </p:sp>
          <p:sp>
            <p:nvSpPr>
              <p:cNvPr id="128354" name="Rectangle 95"/>
              <p:cNvSpPr>
                <a:spLocks noChangeArrowheads="1"/>
              </p:cNvSpPr>
              <p:nvPr/>
            </p:nvSpPr>
            <p:spPr bwMode="auto">
              <a:xfrm>
                <a:off x="3047" y="1357"/>
                <a:ext cx="44" cy="1327"/>
              </a:xfrm>
              <a:prstGeom prst="rect">
                <a:avLst/>
              </a:prstGeom>
              <a:solidFill>
                <a:srgbClr val="B9FFFF"/>
              </a:solidFill>
              <a:ln w="9525">
                <a:noFill/>
                <a:miter lim="800000"/>
                <a:headEnd/>
                <a:tailEnd/>
              </a:ln>
            </p:spPr>
            <p:txBody>
              <a:bodyPr/>
              <a:lstStyle/>
              <a:p>
                <a:endParaRPr lang="en-US"/>
              </a:p>
            </p:txBody>
          </p:sp>
          <p:sp>
            <p:nvSpPr>
              <p:cNvPr id="128355" name="Rectangle 96"/>
              <p:cNvSpPr>
                <a:spLocks noChangeArrowheads="1"/>
              </p:cNvSpPr>
              <p:nvPr/>
            </p:nvSpPr>
            <p:spPr bwMode="auto">
              <a:xfrm>
                <a:off x="763" y="2658"/>
                <a:ext cx="2284" cy="26"/>
              </a:xfrm>
              <a:prstGeom prst="rect">
                <a:avLst/>
              </a:prstGeom>
              <a:solidFill>
                <a:srgbClr val="BBFFFF"/>
              </a:solidFill>
              <a:ln w="9525">
                <a:noFill/>
                <a:miter lim="800000"/>
                <a:headEnd/>
                <a:tailEnd/>
              </a:ln>
            </p:spPr>
            <p:txBody>
              <a:bodyPr/>
              <a:lstStyle/>
              <a:p>
                <a:endParaRPr lang="en-US"/>
              </a:p>
            </p:txBody>
          </p:sp>
          <p:sp>
            <p:nvSpPr>
              <p:cNvPr id="128356" name="Rectangle 97"/>
              <p:cNvSpPr>
                <a:spLocks noChangeArrowheads="1"/>
              </p:cNvSpPr>
              <p:nvPr/>
            </p:nvSpPr>
            <p:spPr bwMode="auto">
              <a:xfrm>
                <a:off x="3003" y="1357"/>
                <a:ext cx="44" cy="1301"/>
              </a:xfrm>
              <a:prstGeom prst="rect">
                <a:avLst/>
              </a:prstGeom>
              <a:solidFill>
                <a:srgbClr val="BBFFFF"/>
              </a:solidFill>
              <a:ln w="9525">
                <a:noFill/>
                <a:miter lim="800000"/>
                <a:headEnd/>
                <a:tailEnd/>
              </a:ln>
            </p:spPr>
            <p:txBody>
              <a:bodyPr/>
              <a:lstStyle/>
              <a:p>
                <a:endParaRPr lang="en-US"/>
              </a:p>
            </p:txBody>
          </p:sp>
          <p:sp>
            <p:nvSpPr>
              <p:cNvPr id="128357" name="Rectangle 98"/>
              <p:cNvSpPr>
                <a:spLocks noChangeArrowheads="1"/>
              </p:cNvSpPr>
              <p:nvPr/>
            </p:nvSpPr>
            <p:spPr bwMode="auto">
              <a:xfrm>
                <a:off x="763" y="2632"/>
                <a:ext cx="2240" cy="26"/>
              </a:xfrm>
              <a:prstGeom prst="rect">
                <a:avLst/>
              </a:prstGeom>
              <a:solidFill>
                <a:srgbClr val="BDFFFF"/>
              </a:solidFill>
              <a:ln w="9525">
                <a:noFill/>
                <a:miter lim="800000"/>
                <a:headEnd/>
                <a:tailEnd/>
              </a:ln>
            </p:spPr>
            <p:txBody>
              <a:bodyPr/>
              <a:lstStyle/>
              <a:p>
                <a:endParaRPr lang="en-US"/>
              </a:p>
            </p:txBody>
          </p:sp>
          <p:sp>
            <p:nvSpPr>
              <p:cNvPr id="128358" name="Rectangle 99"/>
              <p:cNvSpPr>
                <a:spLocks noChangeArrowheads="1"/>
              </p:cNvSpPr>
              <p:nvPr/>
            </p:nvSpPr>
            <p:spPr bwMode="auto">
              <a:xfrm>
                <a:off x="2959" y="1357"/>
                <a:ext cx="44" cy="1275"/>
              </a:xfrm>
              <a:prstGeom prst="rect">
                <a:avLst/>
              </a:prstGeom>
              <a:solidFill>
                <a:srgbClr val="BDFFFF"/>
              </a:solidFill>
              <a:ln w="9525">
                <a:noFill/>
                <a:miter lim="800000"/>
                <a:headEnd/>
                <a:tailEnd/>
              </a:ln>
            </p:spPr>
            <p:txBody>
              <a:bodyPr/>
              <a:lstStyle/>
              <a:p>
                <a:endParaRPr lang="en-US"/>
              </a:p>
            </p:txBody>
          </p:sp>
          <p:sp>
            <p:nvSpPr>
              <p:cNvPr id="128359" name="Rectangle 100"/>
              <p:cNvSpPr>
                <a:spLocks noChangeArrowheads="1"/>
              </p:cNvSpPr>
              <p:nvPr/>
            </p:nvSpPr>
            <p:spPr bwMode="auto">
              <a:xfrm>
                <a:off x="763" y="2605"/>
                <a:ext cx="2196" cy="27"/>
              </a:xfrm>
              <a:prstGeom prst="rect">
                <a:avLst/>
              </a:prstGeom>
              <a:solidFill>
                <a:srgbClr val="C0FFFF"/>
              </a:solidFill>
              <a:ln w="9525">
                <a:noFill/>
                <a:miter lim="800000"/>
                <a:headEnd/>
                <a:tailEnd/>
              </a:ln>
            </p:spPr>
            <p:txBody>
              <a:bodyPr/>
              <a:lstStyle/>
              <a:p>
                <a:endParaRPr lang="en-US"/>
              </a:p>
            </p:txBody>
          </p:sp>
          <p:sp>
            <p:nvSpPr>
              <p:cNvPr id="128360" name="Rectangle 101"/>
              <p:cNvSpPr>
                <a:spLocks noChangeArrowheads="1"/>
              </p:cNvSpPr>
              <p:nvPr/>
            </p:nvSpPr>
            <p:spPr bwMode="auto">
              <a:xfrm>
                <a:off x="2915" y="1357"/>
                <a:ext cx="44" cy="1248"/>
              </a:xfrm>
              <a:prstGeom prst="rect">
                <a:avLst/>
              </a:prstGeom>
              <a:solidFill>
                <a:srgbClr val="C0FFFF"/>
              </a:solidFill>
              <a:ln w="9525">
                <a:noFill/>
                <a:miter lim="800000"/>
                <a:headEnd/>
                <a:tailEnd/>
              </a:ln>
            </p:spPr>
            <p:txBody>
              <a:bodyPr/>
              <a:lstStyle/>
              <a:p>
                <a:endParaRPr lang="en-US"/>
              </a:p>
            </p:txBody>
          </p:sp>
          <p:sp>
            <p:nvSpPr>
              <p:cNvPr id="128361" name="Rectangle 102"/>
              <p:cNvSpPr>
                <a:spLocks noChangeArrowheads="1"/>
              </p:cNvSpPr>
              <p:nvPr/>
            </p:nvSpPr>
            <p:spPr bwMode="auto">
              <a:xfrm>
                <a:off x="763" y="2588"/>
                <a:ext cx="2152" cy="17"/>
              </a:xfrm>
              <a:prstGeom prst="rect">
                <a:avLst/>
              </a:prstGeom>
              <a:solidFill>
                <a:srgbClr val="C2FFFF"/>
              </a:solidFill>
              <a:ln w="9525">
                <a:noFill/>
                <a:miter lim="800000"/>
                <a:headEnd/>
                <a:tailEnd/>
              </a:ln>
            </p:spPr>
            <p:txBody>
              <a:bodyPr/>
              <a:lstStyle/>
              <a:p>
                <a:endParaRPr lang="en-US"/>
              </a:p>
            </p:txBody>
          </p:sp>
          <p:sp>
            <p:nvSpPr>
              <p:cNvPr id="128362" name="Rectangle 103"/>
              <p:cNvSpPr>
                <a:spLocks noChangeArrowheads="1"/>
              </p:cNvSpPr>
              <p:nvPr/>
            </p:nvSpPr>
            <p:spPr bwMode="auto">
              <a:xfrm>
                <a:off x="2871" y="1357"/>
                <a:ext cx="44" cy="1231"/>
              </a:xfrm>
              <a:prstGeom prst="rect">
                <a:avLst/>
              </a:prstGeom>
              <a:solidFill>
                <a:srgbClr val="C2FFFF"/>
              </a:solidFill>
              <a:ln w="9525">
                <a:noFill/>
                <a:miter lim="800000"/>
                <a:headEnd/>
                <a:tailEnd/>
              </a:ln>
            </p:spPr>
            <p:txBody>
              <a:bodyPr/>
              <a:lstStyle/>
              <a:p>
                <a:endParaRPr lang="en-US"/>
              </a:p>
            </p:txBody>
          </p:sp>
          <p:sp>
            <p:nvSpPr>
              <p:cNvPr id="128363" name="Rectangle 104"/>
              <p:cNvSpPr>
                <a:spLocks noChangeArrowheads="1"/>
              </p:cNvSpPr>
              <p:nvPr/>
            </p:nvSpPr>
            <p:spPr bwMode="auto">
              <a:xfrm>
                <a:off x="763" y="2561"/>
                <a:ext cx="2108" cy="27"/>
              </a:xfrm>
              <a:prstGeom prst="rect">
                <a:avLst/>
              </a:prstGeom>
              <a:solidFill>
                <a:srgbClr val="C5FFFF"/>
              </a:solidFill>
              <a:ln w="9525">
                <a:noFill/>
                <a:miter lim="800000"/>
                <a:headEnd/>
                <a:tailEnd/>
              </a:ln>
            </p:spPr>
            <p:txBody>
              <a:bodyPr/>
              <a:lstStyle/>
              <a:p>
                <a:endParaRPr lang="en-US"/>
              </a:p>
            </p:txBody>
          </p:sp>
          <p:sp>
            <p:nvSpPr>
              <p:cNvPr id="128364" name="Rectangle 105"/>
              <p:cNvSpPr>
                <a:spLocks noChangeArrowheads="1"/>
              </p:cNvSpPr>
              <p:nvPr/>
            </p:nvSpPr>
            <p:spPr bwMode="auto">
              <a:xfrm>
                <a:off x="2827" y="1357"/>
                <a:ext cx="44" cy="1204"/>
              </a:xfrm>
              <a:prstGeom prst="rect">
                <a:avLst/>
              </a:prstGeom>
              <a:solidFill>
                <a:srgbClr val="C5FFFF"/>
              </a:solidFill>
              <a:ln w="9525">
                <a:noFill/>
                <a:miter lim="800000"/>
                <a:headEnd/>
                <a:tailEnd/>
              </a:ln>
            </p:spPr>
            <p:txBody>
              <a:bodyPr/>
              <a:lstStyle/>
              <a:p>
                <a:endParaRPr lang="en-US"/>
              </a:p>
            </p:txBody>
          </p:sp>
          <p:sp>
            <p:nvSpPr>
              <p:cNvPr id="128365" name="Rectangle 106"/>
              <p:cNvSpPr>
                <a:spLocks noChangeArrowheads="1"/>
              </p:cNvSpPr>
              <p:nvPr/>
            </p:nvSpPr>
            <p:spPr bwMode="auto">
              <a:xfrm>
                <a:off x="763" y="2535"/>
                <a:ext cx="2064" cy="26"/>
              </a:xfrm>
              <a:prstGeom prst="rect">
                <a:avLst/>
              </a:prstGeom>
              <a:solidFill>
                <a:srgbClr val="C7FFFF"/>
              </a:solidFill>
              <a:ln w="9525">
                <a:noFill/>
                <a:miter lim="800000"/>
                <a:headEnd/>
                <a:tailEnd/>
              </a:ln>
            </p:spPr>
            <p:txBody>
              <a:bodyPr/>
              <a:lstStyle/>
              <a:p>
                <a:endParaRPr lang="en-US"/>
              </a:p>
            </p:txBody>
          </p:sp>
          <p:sp>
            <p:nvSpPr>
              <p:cNvPr id="128366" name="Rectangle 107"/>
              <p:cNvSpPr>
                <a:spLocks noChangeArrowheads="1"/>
              </p:cNvSpPr>
              <p:nvPr/>
            </p:nvSpPr>
            <p:spPr bwMode="auto">
              <a:xfrm>
                <a:off x="2783" y="1357"/>
                <a:ext cx="44" cy="1178"/>
              </a:xfrm>
              <a:prstGeom prst="rect">
                <a:avLst/>
              </a:prstGeom>
              <a:solidFill>
                <a:srgbClr val="C7FFFF"/>
              </a:solidFill>
              <a:ln w="9525">
                <a:noFill/>
                <a:miter lim="800000"/>
                <a:headEnd/>
                <a:tailEnd/>
              </a:ln>
            </p:spPr>
            <p:txBody>
              <a:bodyPr/>
              <a:lstStyle/>
              <a:p>
                <a:endParaRPr lang="en-US"/>
              </a:p>
            </p:txBody>
          </p:sp>
          <p:sp>
            <p:nvSpPr>
              <p:cNvPr id="128367" name="Rectangle 108"/>
              <p:cNvSpPr>
                <a:spLocks noChangeArrowheads="1"/>
              </p:cNvSpPr>
              <p:nvPr/>
            </p:nvSpPr>
            <p:spPr bwMode="auto">
              <a:xfrm>
                <a:off x="763" y="2509"/>
                <a:ext cx="2020" cy="26"/>
              </a:xfrm>
              <a:prstGeom prst="rect">
                <a:avLst/>
              </a:prstGeom>
              <a:solidFill>
                <a:srgbClr val="C9FFFF"/>
              </a:solidFill>
              <a:ln w="9525">
                <a:noFill/>
                <a:miter lim="800000"/>
                <a:headEnd/>
                <a:tailEnd/>
              </a:ln>
            </p:spPr>
            <p:txBody>
              <a:bodyPr/>
              <a:lstStyle/>
              <a:p>
                <a:endParaRPr lang="en-US"/>
              </a:p>
            </p:txBody>
          </p:sp>
          <p:sp>
            <p:nvSpPr>
              <p:cNvPr id="128368" name="Rectangle 109"/>
              <p:cNvSpPr>
                <a:spLocks noChangeArrowheads="1"/>
              </p:cNvSpPr>
              <p:nvPr/>
            </p:nvSpPr>
            <p:spPr bwMode="auto">
              <a:xfrm>
                <a:off x="2739" y="1357"/>
                <a:ext cx="44" cy="1152"/>
              </a:xfrm>
              <a:prstGeom prst="rect">
                <a:avLst/>
              </a:prstGeom>
              <a:solidFill>
                <a:srgbClr val="C9FFFF"/>
              </a:solidFill>
              <a:ln w="9525">
                <a:noFill/>
                <a:miter lim="800000"/>
                <a:headEnd/>
                <a:tailEnd/>
              </a:ln>
            </p:spPr>
            <p:txBody>
              <a:bodyPr/>
              <a:lstStyle/>
              <a:p>
                <a:endParaRPr lang="en-US"/>
              </a:p>
            </p:txBody>
          </p:sp>
          <p:sp>
            <p:nvSpPr>
              <p:cNvPr id="128369" name="Rectangle 110"/>
              <p:cNvSpPr>
                <a:spLocks noChangeArrowheads="1"/>
              </p:cNvSpPr>
              <p:nvPr/>
            </p:nvSpPr>
            <p:spPr bwMode="auto">
              <a:xfrm>
                <a:off x="763" y="2482"/>
                <a:ext cx="1976" cy="27"/>
              </a:xfrm>
              <a:prstGeom prst="rect">
                <a:avLst/>
              </a:prstGeom>
              <a:solidFill>
                <a:srgbClr val="CCFFFF"/>
              </a:solidFill>
              <a:ln w="9525">
                <a:noFill/>
                <a:miter lim="800000"/>
                <a:headEnd/>
                <a:tailEnd/>
              </a:ln>
            </p:spPr>
            <p:txBody>
              <a:bodyPr/>
              <a:lstStyle/>
              <a:p>
                <a:endParaRPr lang="en-US"/>
              </a:p>
            </p:txBody>
          </p:sp>
          <p:sp>
            <p:nvSpPr>
              <p:cNvPr id="128370" name="Rectangle 111"/>
              <p:cNvSpPr>
                <a:spLocks noChangeArrowheads="1"/>
              </p:cNvSpPr>
              <p:nvPr/>
            </p:nvSpPr>
            <p:spPr bwMode="auto">
              <a:xfrm>
                <a:off x="2696" y="1357"/>
                <a:ext cx="43" cy="1125"/>
              </a:xfrm>
              <a:prstGeom prst="rect">
                <a:avLst/>
              </a:prstGeom>
              <a:solidFill>
                <a:srgbClr val="CCFFFF"/>
              </a:solidFill>
              <a:ln w="9525">
                <a:noFill/>
                <a:miter lim="800000"/>
                <a:headEnd/>
                <a:tailEnd/>
              </a:ln>
            </p:spPr>
            <p:txBody>
              <a:bodyPr/>
              <a:lstStyle/>
              <a:p>
                <a:endParaRPr lang="en-US"/>
              </a:p>
            </p:txBody>
          </p:sp>
          <p:sp>
            <p:nvSpPr>
              <p:cNvPr id="128371" name="Rectangle 112"/>
              <p:cNvSpPr>
                <a:spLocks noChangeArrowheads="1"/>
              </p:cNvSpPr>
              <p:nvPr/>
            </p:nvSpPr>
            <p:spPr bwMode="auto">
              <a:xfrm>
                <a:off x="763" y="2456"/>
                <a:ext cx="1933" cy="26"/>
              </a:xfrm>
              <a:prstGeom prst="rect">
                <a:avLst/>
              </a:prstGeom>
              <a:solidFill>
                <a:srgbClr val="CEFFFF"/>
              </a:solidFill>
              <a:ln w="9525">
                <a:noFill/>
                <a:miter lim="800000"/>
                <a:headEnd/>
                <a:tailEnd/>
              </a:ln>
            </p:spPr>
            <p:txBody>
              <a:bodyPr/>
              <a:lstStyle/>
              <a:p>
                <a:endParaRPr lang="en-US"/>
              </a:p>
            </p:txBody>
          </p:sp>
          <p:sp>
            <p:nvSpPr>
              <p:cNvPr id="128372" name="Rectangle 113"/>
              <p:cNvSpPr>
                <a:spLocks noChangeArrowheads="1"/>
              </p:cNvSpPr>
              <p:nvPr/>
            </p:nvSpPr>
            <p:spPr bwMode="auto">
              <a:xfrm>
                <a:off x="2652" y="1357"/>
                <a:ext cx="44" cy="1099"/>
              </a:xfrm>
              <a:prstGeom prst="rect">
                <a:avLst/>
              </a:prstGeom>
              <a:solidFill>
                <a:srgbClr val="CEFFFF"/>
              </a:solidFill>
              <a:ln w="9525">
                <a:noFill/>
                <a:miter lim="800000"/>
                <a:headEnd/>
                <a:tailEnd/>
              </a:ln>
            </p:spPr>
            <p:txBody>
              <a:bodyPr/>
              <a:lstStyle/>
              <a:p>
                <a:endParaRPr lang="en-US"/>
              </a:p>
            </p:txBody>
          </p:sp>
          <p:sp>
            <p:nvSpPr>
              <p:cNvPr id="128373" name="Rectangle 114"/>
              <p:cNvSpPr>
                <a:spLocks noChangeArrowheads="1"/>
              </p:cNvSpPr>
              <p:nvPr/>
            </p:nvSpPr>
            <p:spPr bwMode="auto">
              <a:xfrm>
                <a:off x="763" y="2429"/>
                <a:ext cx="1889" cy="27"/>
              </a:xfrm>
              <a:prstGeom prst="rect">
                <a:avLst/>
              </a:prstGeom>
              <a:solidFill>
                <a:srgbClr val="D0FFFF"/>
              </a:solidFill>
              <a:ln w="9525">
                <a:noFill/>
                <a:miter lim="800000"/>
                <a:headEnd/>
                <a:tailEnd/>
              </a:ln>
            </p:spPr>
            <p:txBody>
              <a:bodyPr/>
              <a:lstStyle/>
              <a:p>
                <a:endParaRPr lang="en-US"/>
              </a:p>
            </p:txBody>
          </p:sp>
          <p:sp>
            <p:nvSpPr>
              <p:cNvPr id="128374" name="Rectangle 115"/>
              <p:cNvSpPr>
                <a:spLocks noChangeArrowheads="1"/>
              </p:cNvSpPr>
              <p:nvPr/>
            </p:nvSpPr>
            <p:spPr bwMode="auto">
              <a:xfrm>
                <a:off x="2608" y="1357"/>
                <a:ext cx="44" cy="1072"/>
              </a:xfrm>
              <a:prstGeom prst="rect">
                <a:avLst/>
              </a:prstGeom>
              <a:solidFill>
                <a:srgbClr val="D0FFFF"/>
              </a:solidFill>
              <a:ln w="9525">
                <a:noFill/>
                <a:miter lim="800000"/>
                <a:headEnd/>
                <a:tailEnd/>
              </a:ln>
            </p:spPr>
            <p:txBody>
              <a:bodyPr/>
              <a:lstStyle/>
              <a:p>
                <a:endParaRPr lang="en-US"/>
              </a:p>
            </p:txBody>
          </p:sp>
          <p:sp>
            <p:nvSpPr>
              <p:cNvPr id="128375" name="Rectangle 116"/>
              <p:cNvSpPr>
                <a:spLocks noChangeArrowheads="1"/>
              </p:cNvSpPr>
              <p:nvPr/>
            </p:nvSpPr>
            <p:spPr bwMode="auto">
              <a:xfrm>
                <a:off x="763" y="2403"/>
                <a:ext cx="1845" cy="26"/>
              </a:xfrm>
              <a:prstGeom prst="rect">
                <a:avLst/>
              </a:prstGeom>
              <a:solidFill>
                <a:srgbClr val="D2FFFF"/>
              </a:solidFill>
              <a:ln w="9525">
                <a:noFill/>
                <a:miter lim="800000"/>
                <a:headEnd/>
                <a:tailEnd/>
              </a:ln>
            </p:spPr>
            <p:txBody>
              <a:bodyPr/>
              <a:lstStyle/>
              <a:p>
                <a:endParaRPr lang="en-US"/>
              </a:p>
            </p:txBody>
          </p:sp>
          <p:sp>
            <p:nvSpPr>
              <p:cNvPr id="128376" name="Rectangle 117"/>
              <p:cNvSpPr>
                <a:spLocks noChangeArrowheads="1"/>
              </p:cNvSpPr>
              <p:nvPr/>
            </p:nvSpPr>
            <p:spPr bwMode="auto">
              <a:xfrm>
                <a:off x="2564" y="1357"/>
                <a:ext cx="44" cy="1046"/>
              </a:xfrm>
              <a:prstGeom prst="rect">
                <a:avLst/>
              </a:prstGeom>
              <a:solidFill>
                <a:srgbClr val="D2FFFF"/>
              </a:solidFill>
              <a:ln w="9525">
                <a:noFill/>
                <a:miter lim="800000"/>
                <a:headEnd/>
                <a:tailEnd/>
              </a:ln>
            </p:spPr>
            <p:txBody>
              <a:bodyPr/>
              <a:lstStyle/>
              <a:p>
                <a:endParaRPr lang="en-US"/>
              </a:p>
            </p:txBody>
          </p:sp>
          <p:sp>
            <p:nvSpPr>
              <p:cNvPr id="128377" name="Rectangle 118"/>
              <p:cNvSpPr>
                <a:spLocks noChangeArrowheads="1"/>
              </p:cNvSpPr>
              <p:nvPr/>
            </p:nvSpPr>
            <p:spPr bwMode="auto">
              <a:xfrm>
                <a:off x="763" y="2377"/>
                <a:ext cx="1801" cy="26"/>
              </a:xfrm>
              <a:prstGeom prst="rect">
                <a:avLst/>
              </a:prstGeom>
              <a:solidFill>
                <a:srgbClr val="D5FFFF"/>
              </a:solidFill>
              <a:ln w="9525">
                <a:noFill/>
                <a:miter lim="800000"/>
                <a:headEnd/>
                <a:tailEnd/>
              </a:ln>
            </p:spPr>
            <p:txBody>
              <a:bodyPr/>
              <a:lstStyle/>
              <a:p>
                <a:endParaRPr lang="en-US"/>
              </a:p>
            </p:txBody>
          </p:sp>
          <p:sp>
            <p:nvSpPr>
              <p:cNvPr id="128378" name="Rectangle 119"/>
              <p:cNvSpPr>
                <a:spLocks noChangeArrowheads="1"/>
              </p:cNvSpPr>
              <p:nvPr/>
            </p:nvSpPr>
            <p:spPr bwMode="auto">
              <a:xfrm>
                <a:off x="2520" y="1357"/>
                <a:ext cx="44" cy="1020"/>
              </a:xfrm>
              <a:prstGeom prst="rect">
                <a:avLst/>
              </a:prstGeom>
              <a:solidFill>
                <a:srgbClr val="D5FFFF"/>
              </a:solidFill>
              <a:ln w="9525">
                <a:noFill/>
                <a:miter lim="800000"/>
                <a:headEnd/>
                <a:tailEnd/>
              </a:ln>
            </p:spPr>
            <p:txBody>
              <a:bodyPr/>
              <a:lstStyle/>
              <a:p>
                <a:endParaRPr lang="en-US"/>
              </a:p>
            </p:txBody>
          </p:sp>
          <p:sp>
            <p:nvSpPr>
              <p:cNvPr id="128379" name="Rectangle 120"/>
              <p:cNvSpPr>
                <a:spLocks noChangeArrowheads="1"/>
              </p:cNvSpPr>
              <p:nvPr/>
            </p:nvSpPr>
            <p:spPr bwMode="auto">
              <a:xfrm>
                <a:off x="763" y="2350"/>
                <a:ext cx="1757" cy="27"/>
              </a:xfrm>
              <a:prstGeom prst="rect">
                <a:avLst/>
              </a:prstGeom>
              <a:solidFill>
                <a:srgbClr val="D6FFFF"/>
              </a:solidFill>
              <a:ln w="9525">
                <a:noFill/>
                <a:miter lim="800000"/>
                <a:headEnd/>
                <a:tailEnd/>
              </a:ln>
            </p:spPr>
            <p:txBody>
              <a:bodyPr/>
              <a:lstStyle/>
              <a:p>
                <a:endParaRPr lang="en-US"/>
              </a:p>
            </p:txBody>
          </p:sp>
          <p:sp>
            <p:nvSpPr>
              <p:cNvPr id="128380" name="Rectangle 121"/>
              <p:cNvSpPr>
                <a:spLocks noChangeArrowheads="1"/>
              </p:cNvSpPr>
              <p:nvPr/>
            </p:nvSpPr>
            <p:spPr bwMode="auto">
              <a:xfrm>
                <a:off x="2476" y="1357"/>
                <a:ext cx="44" cy="993"/>
              </a:xfrm>
              <a:prstGeom prst="rect">
                <a:avLst/>
              </a:prstGeom>
              <a:solidFill>
                <a:srgbClr val="D6FFFF"/>
              </a:solidFill>
              <a:ln w="9525">
                <a:noFill/>
                <a:miter lim="800000"/>
                <a:headEnd/>
                <a:tailEnd/>
              </a:ln>
            </p:spPr>
            <p:txBody>
              <a:bodyPr/>
              <a:lstStyle/>
              <a:p>
                <a:endParaRPr lang="en-US"/>
              </a:p>
            </p:txBody>
          </p:sp>
          <p:sp>
            <p:nvSpPr>
              <p:cNvPr id="128381" name="Rectangle 122"/>
              <p:cNvSpPr>
                <a:spLocks noChangeArrowheads="1"/>
              </p:cNvSpPr>
              <p:nvPr/>
            </p:nvSpPr>
            <p:spPr bwMode="auto">
              <a:xfrm>
                <a:off x="763" y="2324"/>
                <a:ext cx="1713" cy="26"/>
              </a:xfrm>
              <a:prstGeom prst="rect">
                <a:avLst/>
              </a:prstGeom>
              <a:solidFill>
                <a:srgbClr val="D9FFFF"/>
              </a:solidFill>
              <a:ln w="9525">
                <a:noFill/>
                <a:miter lim="800000"/>
                <a:headEnd/>
                <a:tailEnd/>
              </a:ln>
            </p:spPr>
            <p:txBody>
              <a:bodyPr/>
              <a:lstStyle/>
              <a:p>
                <a:endParaRPr lang="en-US"/>
              </a:p>
            </p:txBody>
          </p:sp>
          <p:sp>
            <p:nvSpPr>
              <p:cNvPr id="128382" name="Rectangle 123"/>
              <p:cNvSpPr>
                <a:spLocks noChangeArrowheads="1"/>
              </p:cNvSpPr>
              <p:nvPr/>
            </p:nvSpPr>
            <p:spPr bwMode="auto">
              <a:xfrm>
                <a:off x="2432" y="1357"/>
                <a:ext cx="44" cy="967"/>
              </a:xfrm>
              <a:prstGeom prst="rect">
                <a:avLst/>
              </a:prstGeom>
              <a:solidFill>
                <a:srgbClr val="D9FFFF"/>
              </a:solidFill>
              <a:ln w="9525">
                <a:noFill/>
                <a:miter lim="800000"/>
                <a:headEnd/>
                <a:tailEnd/>
              </a:ln>
            </p:spPr>
            <p:txBody>
              <a:bodyPr/>
              <a:lstStyle/>
              <a:p>
                <a:endParaRPr lang="en-US"/>
              </a:p>
            </p:txBody>
          </p:sp>
          <p:sp>
            <p:nvSpPr>
              <p:cNvPr id="128383" name="Rectangle 124"/>
              <p:cNvSpPr>
                <a:spLocks noChangeArrowheads="1"/>
              </p:cNvSpPr>
              <p:nvPr/>
            </p:nvSpPr>
            <p:spPr bwMode="auto">
              <a:xfrm>
                <a:off x="763" y="2298"/>
                <a:ext cx="1669" cy="26"/>
              </a:xfrm>
              <a:prstGeom prst="rect">
                <a:avLst/>
              </a:prstGeom>
              <a:solidFill>
                <a:srgbClr val="DBFFFF"/>
              </a:solidFill>
              <a:ln w="9525">
                <a:noFill/>
                <a:miter lim="800000"/>
                <a:headEnd/>
                <a:tailEnd/>
              </a:ln>
            </p:spPr>
            <p:txBody>
              <a:bodyPr/>
              <a:lstStyle/>
              <a:p>
                <a:endParaRPr lang="en-US"/>
              </a:p>
            </p:txBody>
          </p:sp>
          <p:sp>
            <p:nvSpPr>
              <p:cNvPr id="128384" name="Rectangle 125"/>
              <p:cNvSpPr>
                <a:spLocks noChangeArrowheads="1"/>
              </p:cNvSpPr>
              <p:nvPr/>
            </p:nvSpPr>
            <p:spPr bwMode="auto">
              <a:xfrm>
                <a:off x="2388" y="1357"/>
                <a:ext cx="44" cy="941"/>
              </a:xfrm>
              <a:prstGeom prst="rect">
                <a:avLst/>
              </a:prstGeom>
              <a:solidFill>
                <a:srgbClr val="DBFFFF"/>
              </a:solidFill>
              <a:ln w="9525">
                <a:noFill/>
                <a:miter lim="800000"/>
                <a:headEnd/>
                <a:tailEnd/>
              </a:ln>
            </p:spPr>
            <p:txBody>
              <a:bodyPr/>
              <a:lstStyle/>
              <a:p>
                <a:endParaRPr lang="en-US"/>
              </a:p>
            </p:txBody>
          </p:sp>
          <p:sp>
            <p:nvSpPr>
              <p:cNvPr id="128385" name="Rectangle 126"/>
              <p:cNvSpPr>
                <a:spLocks noChangeArrowheads="1"/>
              </p:cNvSpPr>
              <p:nvPr/>
            </p:nvSpPr>
            <p:spPr bwMode="auto">
              <a:xfrm>
                <a:off x="763" y="2280"/>
                <a:ext cx="1625" cy="18"/>
              </a:xfrm>
              <a:prstGeom prst="rect">
                <a:avLst/>
              </a:prstGeom>
              <a:solidFill>
                <a:srgbClr val="DCFFFF"/>
              </a:solidFill>
              <a:ln w="9525">
                <a:noFill/>
                <a:miter lim="800000"/>
                <a:headEnd/>
                <a:tailEnd/>
              </a:ln>
            </p:spPr>
            <p:txBody>
              <a:bodyPr/>
              <a:lstStyle/>
              <a:p>
                <a:endParaRPr lang="en-US"/>
              </a:p>
            </p:txBody>
          </p:sp>
          <p:sp>
            <p:nvSpPr>
              <p:cNvPr id="128386" name="Rectangle 127"/>
              <p:cNvSpPr>
                <a:spLocks noChangeArrowheads="1"/>
              </p:cNvSpPr>
              <p:nvPr/>
            </p:nvSpPr>
            <p:spPr bwMode="auto">
              <a:xfrm>
                <a:off x="2344" y="1357"/>
                <a:ext cx="44" cy="923"/>
              </a:xfrm>
              <a:prstGeom prst="rect">
                <a:avLst/>
              </a:prstGeom>
              <a:solidFill>
                <a:srgbClr val="DCFFFF"/>
              </a:solidFill>
              <a:ln w="9525">
                <a:noFill/>
                <a:miter lim="800000"/>
                <a:headEnd/>
                <a:tailEnd/>
              </a:ln>
            </p:spPr>
            <p:txBody>
              <a:bodyPr/>
              <a:lstStyle/>
              <a:p>
                <a:endParaRPr lang="en-US"/>
              </a:p>
            </p:txBody>
          </p:sp>
          <p:sp>
            <p:nvSpPr>
              <p:cNvPr id="128387" name="Rectangle 128"/>
              <p:cNvSpPr>
                <a:spLocks noChangeArrowheads="1"/>
              </p:cNvSpPr>
              <p:nvPr/>
            </p:nvSpPr>
            <p:spPr bwMode="auto">
              <a:xfrm>
                <a:off x="763" y="2254"/>
                <a:ext cx="1581" cy="26"/>
              </a:xfrm>
              <a:prstGeom prst="rect">
                <a:avLst/>
              </a:prstGeom>
              <a:solidFill>
                <a:srgbClr val="DEFFFF"/>
              </a:solidFill>
              <a:ln w="9525">
                <a:noFill/>
                <a:miter lim="800000"/>
                <a:headEnd/>
                <a:tailEnd/>
              </a:ln>
            </p:spPr>
            <p:txBody>
              <a:bodyPr/>
              <a:lstStyle/>
              <a:p>
                <a:endParaRPr lang="en-US"/>
              </a:p>
            </p:txBody>
          </p:sp>
          <p:sp>
            <p:nvSpPr>
              <p:cNvPr id="128388" name="Rectangle 129"/>
              <p:cNvSpPr>
                <a:spLocks noChangeArrowheads="1"/>
              </p:cNvSpPr>
              <p:nvPr/>
            </p:nvSpPr>
            <p:spPr bwMode="auto">
              <a:xfrm>
                <a:off x="2300" y="1357"/>
                <a:ext cx="44" cy="897"/>
              </a:xfrm>
              <a:prstGeom prst="rect">
                <a:avLst/>
              </a:prstGeom>
              <a:solidFill>
                <a:srgbClr val="DEFFFF"/>
              </a:solidFill>
              <a:ln w="9525">
                <a:noFill/>
                <a:miter lim="800000"/>
                <a:headEnd/>
                <a:tailEnd/>
              </a:ln>
            </p:spPr>
            <p:txBody>
              <a:bodyPr/>
              <a:lstStyle/>
              <a:p>
                <a:endParaRPr lang="en-US"/>
              </a:p>
            </p:txBody>
          </p:sp>
          <p:sp>
            <p:nvSpPr>
              <p:cNvPr id="128389" name="Rectangle 130"/>
              <p:cNvSpPr>
                <a:spLocks noChangeArrowheads="1"/>
              </p:cNvSpPr>
              <p:nvPr/>
            </p:nvSpPr>
            <p:spPr bwMode="auto">
              <a:xfrm>
                <a:off x="763" y="2227"/>
                <a:ext cx="1537" cy="27"/>
              </a:xfrm>
              <a:prstGeom prst="rect">
                <a:avLst/>
              </a:prstGeom>
              <a:solidFill>
                <a:srgbClr val="E0FFFF"/>
              </a:solidFill>
              <a:ln w="9525">
                <a:noFill/>
                <a:miter lim="800000"/>
                <a:headEnd/>
                <a:tailEnd/>
              </a:ln>
            </p:spPr>
            <p:txBody>
              <a:bodyPr/>
              <a:lstStyle/>
              <a:p>
                <a:endParaRPr lang="en-US"/>
              </a:p>
            </p:txBody>
          </p:sp>
          <p:sp>
            <p:nvSpPr>
              <p:cNvPr id="128390" name="Rectangle 131"/>
              <p:cNvSpPr>
                <a:spLocks noChangeArrowheads="1"/>
              </p:cNvSpPr>
              <p:nvPr/>
            </p:nvSpPr>
            <p:spPr bwMode="auto">
              <a:xfrm>
                <a:off x="2256" y="1357"/>
                <a:ext cx="44" cy="870"/>
              </a:xfrm>
              <a:prstGeom prst="rect">
                <a:avLst/>
              </a:prstGeom>
              <a:solidFill>
                <a:srgbClr val="E0FFFF"/>
              </a:solidFill>
              <a:ln w="9525">
                <a:noFill/>
                <a:miter lim="800000"/>
                <a:headEnd/>
                <a:tailEnd/>
              </a:ln>
            </p:spPr>
            <p:txBody>
              <a:bodyPr/>
              <a:lstStyle/>
              <a:p>
                <a:endParaRPr lang="en-US"/>
              </a:p>
            </p:txBody>
          </p:sp>
          <p:sp>
            <p:nvSpPr>
              <p:cNvPr id="128391" name="Rectangle 132"/>
              <p:cNvSpPr>
                <a:spLocks noChangeArrowheads="1"/>
              </p:cNvSpPr>
              <p:nvPr/>
            </p:nvSpPr>
            <p:spPr bwMode="auto">
              <a:xfrm>
                <a:off x="763" y="2201"/>
                <a:ext cx="1493" cy="26"/>
              </a:xfrm>
              <a:prstGeom prst="rect">
                <a:avLst/>
              </a:prstGeom>
              <a:solidFill>
                <a:srgbClr val="E2FFFF"/>
              </a:solidFill>
              <a:ln w="9525">
                <a:noFill/>
                <a:miter lim="800000"/>
                <a:headEnd/>
                <a:tailEnd/>
              </a:ln>
            </p:spPr>
            <p:txBody>
              <a:bodyPr/>
              <a:lstStyle/>
              <a:p>
                <a:endParaRPr lang="en-US"/>
              </a:p>
            </p:txBody>
          </p:sp>
          <p:sp>
            <p:nvSpPr>
              <p:cNvPr id="128392" name="Rectangle 133"/>
              <p:cNvSpPr>
                <a:spLocks noChangeArrowheads="1"/>
              </p:cNvSpPr>
              <p:nvPr/>
            </p:nvSpPr>
            <p:spPr bwMode="auto">
              <a:xfrm>
                <a:off x="2213" y="1357"/>
                <a:ext cx="43" cy="844"/>
              </a:xfrm>
              <a:prstGeom prst="rect">
                <a:avLst/>
              </a:prstGeom>
              <a:solidFill>
                <a:srgbClr val="E2FFFF"/>
              </a:solidFill>
              <a:ln w="9525">
                <a:noFill/>
                <a:miter lim="800000"/>
                <a:headEnd/>
                <a:tailEnd/>
              </a:ln>
            </p:spPr>
            <p:txBody>
              <a:bodyPr/>
              <a:lstStyle/>
              <a:p>
                <a:endParaRPr lang="en-US"/>
              </a:p>
            </p:txBody>
          </p:sp>
          <p:sp>
            <p:nvSpPr>
              <p:cNvPr id="128393" name="Rectangle 134"/>
              <p:cNvSpPr>
                <a:spLocks noChangeArrowheads="1"/>
              </p:cNvSpPr>
              <p:nvPr/>
            </p:nvSpPr>
            <p:spPr bwMode="auto">
              <a:xfrm>
                <a:off x="763" y="2175"/>
                <a:ext cx="1450" cy="26"/>
              </a:xfrm>
              <a:prstGeom prst="rect">
                <a:avLst/>
              </a:prstGeom>
              <a:solidFill>
                <a:srgbClr val="E4FFFF"/>
              </a:solidFill>
              <a:ln w="9525">
                <a:noFill/>
                <a:miter lim="800000"/>
                <a:headEnd/>
                <a:tailEnd/>
              </a:ln>
            </p:spPr>
            <p:txBody>
              <a:bodyPr/>
              <a:lstStyle/>
              <a:p>
                <a:endParaRPr lang="en-US"/>
              </a:p>
            </p:txBody>
          </p:sp>
          <p:sp>
            <p:nvSpPr>
              <p:cNvPr id="128394" name="Rectangle 135"/>
              <p:cNvSpPr>
                <a:spLocks noChangeArrowheads="1"/>
              </p:cNvSpPr>
              <p:nvPr/>
            </p:nvSpPr>
            <p:spPr bwMode="auto">
              <a:xfrm>
                <a:off x="2169" y="1357"/>
                <a:ext cx="44" cy="818"/>
              </a:xfrm>
              <a:prstGeom prst="rect">
                <a:avLst/>
              </a:prstGeom>
              <a:solidFill>
                <a:srgbClr val="E4FFFF"/>
              </a:solidFill>
              <a:ln w="9525">
                <a:noFill/>
                <a:miter lim="800000"/>
                <a:headEnd/>
                <a:tailEnd/>
              </a:ln>
            </p:spPr>
            <p:txBody>
              <a:bodyPr/>
              <a:lstStyle/>
              <a:p>
                <a:endParaRPr lang="en-US"/>
              </a:p>
            </p:txBody>
          </p:sp>
          <p:sp>
            <p:nvSpPr>
              <p:cNvPr id="128395" name="Rectangle 136"/>
              <p:cNvSpPr>
                <a:spLocks noChangeArrowheads="1"/>
              </p:cNvSpPr>
              <p:nvPr/>
            </p:nvSpPr>
            <p:spPr bwMode="auto">
              <a:xfrm>
                <a:off x="763" y="2148"/>
                <a:ext cx="1406" cy="27"/>
              </a:xfrm>
              <a:prstGeom prst="rect">
                <a:avLst/>
              </a:prstGeom>
              <a:solidFill>
                <a:srgbClr val="E5FFFF"/>
              </a:solidFill>
              <a:ln w="9525">
                <a:noFill/>
                <a:miter lim="800000"/>
                <a:headEnd/>
                <a:tailEnd/>
              </a:ln>
            </p:spPr>
            <p:txBody>
              <a:bodyPr/>
              <a:lstStyle/>
              <a:p>
                <a:endParaRPr lang="en-US"/>
              </a:p>
            </p:txBody>
          </p:sp>
          <p:sp>
            <p:nvSpPr>
              <p:cNvPr id="128396" name="Rectangle 137"/>
              <p:cNvSpPr>
                <a:spLocks noChangeArrowheads="1"/>
              </p:cNvSpPr>
              <p:nvPr/>
            </p:nvSpPr>
            <p:spPr bwMode="auto">
              <a:xfrm>
                <a:off x="2125" y="1357"/>
                <a:ext cx="44" cy="791"/>
              </a:xfrm>
              <a:prstGeom prst="rect">
                <a:avLst/>
              </a:prstGeom>
              <a:solidFill>
                <a:srgbClr val="E5FFFF"/>
              </a:solidFill>
              <a:ln w="9525">
                <a:noFill/>
                <a:miter lim="800000"/>
                <a:headEnd/>
                <a:tailEnd/>
              </a:ln>
            </p:spPr>
            <p:txBody>
              <a:bodyPr/>
              <a:lstStyle/>
              <a:p>
                <a:endParaRPr lang="en-US"/>
              </a:p>
            </p:txBody>
          </p:sp>
          <p:sp>
            <p:nvSpPr>
              <p:cNvPr id="128397" name="Rectangle 138"/>
              <p:cNvSpPr>
                <a:spLocks noChangeArrowheads="1"/>
              </p:cNvSpPr>
              <p:nvPr/>
            </p:nvSpPr>
            <p:spPr bwMode="auto">
              <a:xfrm>
                <a:off x="763" y="2122"/>
                <a:ext cx="1362" cy="26"/>
              </a:xfrm>
              <a:prstGeom prst="rect">
                <a:avLst/>
              </a:prstGeom>
              <a:solidFill>
                <a:srgbClr val="E7FFFF"/>
              </a:solidFill>
              <a:ln w="9525">
                <a:noFill/>
                <a:miter lim="800000"/>
                <a:headEnd/>
                <a:tailEnd/>
              </a:ln>
            </p:spPr>
            <p:txBody>
              <a:bodyPr/>
              <a:lstStyle/>
              <a:p>
                <a:endParaRPr lang="en-US"/>
              </a:p>
            </p:txBody>
          </p:sp>
          <p:sp>
            <p:nvSpPr>
              <p:cNvPr id="128398" name="Rectangle 139"/>
              <p:cNvSpPr>
                <a:spLocks noChangeArrowheads="1"/>
              </p:cNvSpPr>
              <p:nvPr/>
            </p:nvSpPr>
            <p:spPr bwMode="auto">
              <a:xfrm>
                <a:off x="2081" y="1357"/>
                <a:ext cx="44" cy="765"/>
              </a:xfrm>
              <a:prstGeom prst="rect">
                <a:avLst/>
              </a:prstGeom>
              <a:solidFill>
                <a:srgbClr val="E7FFFF"/>
              </a:solidFill>
              <a:ln w="9525">
                <a:noFill/>
                <a:miter lim="800000"/>
                <a:headEnd/>
                <a:tailEnd/>
              </a:ln>
            </p:spPr>
            <p:txBody>
              <a:bodyPr/>
              <a:lstStyle/>
              <a:p>
                <a:endParaRPr lang="en-US"/>
              </a:p>
            </p:txBody>
          </p:sp>
          <p:sp>
            <p:nvSpPr>
              <p:cNvPr id="128399" name="Rectangle 140"/>
              <p:cNvSpPr>
                <a:spLocks noChangeArrowheads="1"/>
              </p:cNvSpPr>
              <p:nvPr/>
            </p:nvSpPr>
            <p:spPr bwMode="auto">
              <a:xfrm>
                <a:off x="763" y="2096"/>
                <a:ext cx="1318" cy="26"/>
              </a:xfrm>
              <a:prstGeom prst="rect">
                <a:avLst/>
              </a:prstGeom>
              <a:solidFill>
                <a:srgbClr val="E8FFFF"/>
              </a:solidFill>
              <a:ln w="9525">
                <a:noFill/>
                <a:miter lim="800000"/>
                <a:headEnd/>
                <a:tailEnd/>
              </a:ln>
            </p:spPr>
            <p:txBody>
              <a:bodyPr/>
              <a:lstStyle/>
              <a:p>
                <a:endParaRPr lang="en-US"/>
              </a:p>
            </p:txBody>
          </p:sp>
          <p:sp>
            <p:nvSpPr>
              <p:cNvPr id="128400" name="Rectangle 141"/>
              <p:cNvSpPr>
                <a:spLocks noChangeArrowheads="1"/>
              </p:cNvSpPr>
              <p:nvPr/>
            </p:nvSpPr>
            <p:spPr bwMode="auto">
              <a:xfrm>
                <a:off x="2037" y="1357"/>
                <a:ext cx="44" cy="739"/>
              </a:xfrm>
              <a:prstGeom prst="rect">
                <a:avLst/>
              </a:prstGeom>
              <a:solidFill>
                <a:srgbClr val="E8FFFF"/>
              </a:solidFill>
              <a:ln w="9525">
                <a:noFill/>
                <a:miter lim="800000"/>
                <a:headEnd/>
                <a:tailEnd/>
              </a:ln>
            </p:spPr>
            <p:txBody>
              <a:bodyPr/>
              <a:lstStyle/>
              <a:p>
                <a:endParaRPr lang="en-US"/>
              </a:p>
            </p:txBody>
          </p:sp>
          <p:sp>
            <p:nvSpPr>
              <p:cNvPr id="128401" name="Rectangle 142"/>
              <p:cNvSpPr>
                <a:spLocks noChangeArrowheads="1"/>
              </p:cNvSpPr>
              <p:nvPr/>
            </p:nvSpPr>
            <p:spPr bwMode="auto">
              <a:xfrm>
                <a:off x="763" y="2069"/>
                <a:ext cx="1274" cy="27"/>
              </a:xfrm>
              <a:prstGeom prst="rect">
                <a:avLst/>
              </a:prstGeom>
              <a:solidFill>
                <a:srgbClr val="EAFFFF"/>
              </a:solidFill>
              <a:ln w="9525">
                <a:noFill/>
                <a:miter lim="800000"/>
                <a:headEnd/>
                <a:tailEnd/>
              </a:ln>
            </p:spPr>
            <p:txBody>
              <a:bodyPr/>
              <a:lstStyle/>
              <a:p>
                <a:endParaRPr lang="en-US"/>
              </a:p>
            </p:txBody>
          </p:sp>
          <p:sp>
            <p:nvSpPr>
              <p:cNvPr id="128402" name="Rectangle 143"/>
              <p:cNvSpPr>
                <a:spLocks noChangeArrowheads="1"/>
              </p:cNvSpPr>
              <p:nvPr/>
            </p:nvSpPr>
            <p:spPr bwMode="auto">
              <a:xfrm>
                <a:off x="1993" y="1357"/>
                <a:ext cx="44" cy="712"/>
              </a:xfrm>
              <a:prstGeom prst="rect">
                <a:avLst/>
              </a:prstGeom>
              <a:solidFill>
                <a:srgbClr val="EAFFFF"/>
              </a:solidFill>
              <a:ln w="9525">
                <a:noFill/>
                <a:miter lim="800000"/>
                <a:headEnd/>
                <a:tailEnd/>
              </a:ln>
            </p:spPr>
            <p:txBody>
              <a:bodyPr/>
              <a:lstStyle/>
              <a:p>
                <a:endParaRPr lang="en-US"/>
              </a:p>
            </p:txBody>
          </p:sp>
          <p:sp>
            <p:nvSpPr>
              <p:cNvPr id="128403" name="Rectangle 144"/>
              <p:cNvSpPr>
                <a:spLocks noChangeArrowheads="1"/>
              </p:cNvSpPr>
              <p:nvPr/>
            </p:nvSpPr>
            <p:spPr bwMode="auto">
              <a:xfrm>
                <a:off x="763" y="2043"/>
                <a:ext cx="1230" cy="26"/>
              </a:xfrm>
              <a:prstGeom prst="rect">
                <a:avLst/>
              </a:prstGeom>
              <a:solidFill>
                <a:srgbClr val="EBFFFF"/>
              </a:solidFill>
              <a:ln w="9525">
                <a:noFill/>
                <a:miter lim="800000"/>
                <a:headEnd/>
                <a:tailEnd/>
              </a:ln>
            </p:spPr>
            <p:txBody>
              <a:bodyPr/>
              <a:lstStyle/>
              <a:p>
                <a:endParaRPr lang="en-US"/>
              </a:p>
            </p:txBody>
          </p:sp>
          <p:sp>
            <p:nvSpPr>
              <p:cNvPr id="128404" name="Rectangle 145"/>
              <p:cNvSpPr>
                <a:spLocks noChangeArrowheads="1"/>
              </p:cNvSpPr>
              <p:nvPr/>
            </p:nvSpPr>
            <p:spPr bwMode="auto">
              <a:xfrm>
                <a:off x="1949" y="1357"/>
                <a:ext cx="44" cy="686"/>
              </a:xfrm>
              <a:prstGeom prst="rect">
                <a:avLst/>
              </a:prstGeom>
              <a:solidFill>
                <a:srgbClr val="EBFFFF"/>
              </a:solidFill>
              <a:ln w="9525">
                <a:noFill/>
                <a:miter lim="800000"/>
                <a:headEnd/>
                <a:tailEnd/>
              </a:ln>
            </p:spPr>
            <p:txBody>
              <a:bodyPr/>
              <a:lstStyle/>
              <a:p>
                <a:endParaRPr lang="en-US"/>
              </a:p>
            </p:txBody>
          </p:sp>
          <p:sp>
            <p:nvSpPr>
              <p:cNvPr id="128405" name="Rectangle 146"/>
              <p:cNvSpPr>
                <a:spLocks noChangeArrowheads="1"/>
              </p:cNvSpPr>
              <p:nvPr/>
            </p:nvSpPr>
            <p:spPr bwMode="auto">
              <a:xfrm>
                <a:off x="763" y="2017"/>
                <a:ext cx="1186" cy="26"/>
              </a:xfrm>
              <a:prstGeom prst="rect">
                <a:avLst/>
              </a:prstGeom>
              <a:solidFill>
                <a:srgbClr val="ECFFFF"/>
              </a:solidFill>
              <a:ln w="9525">
                <a:noFill/>
                <a:miter lim="800000"/>
                <a:headEnd/>
                <a:tailEnd/>
              </a:ln>
            </p:spPr>
            <p:txBody>
              <a:bodyPr/>
              <a:lstStyle/>
              <a:p>
                <a:endParaRPr lang="en-US"/>
              </a:p>
            </p:txBody>
          </p:sp>
          <p:sp>
            <p:nvSpPr>
              <p:cNvPr id="128406" name="Rectangle 147"/>
              <p:cNvSpPr>
                <a:spLocks noChangeArrowheads="1"/>
              </p:cNvSpPr>
              <p:nvPr/>
            </p:nvSpPr>
            <p:spPr bwMode="auto">
              <a:xfrm>
                <a:off x="1905" y="1357"/>
                <a:ext cx="44" cy="660"/>
              </a:xfrm>
              <a:prstGeom prst="rect">
                <a:avLst/>
              </a:prstGeom>
              <a:solidFill>
                <a:srgbClr val="ECFFFF"/>
              </a:solidFill>
              <a:ln w="9525">
                <a:noFill/>
                <a:miter lim="800000"/>
                <a:headEnd/>
                <a:tailEnd/>
              </a:ln>
            </p:spPr>
            <p:txBody>
              <a:bodyPr/>
              <a:lstStyle/>
              <a:p>
                <a:endParaRPr lang="en-US"/>
              </a:p>
            </p:txBody>
          </p:sp>
          <p:sp>
            <p:nvSpPr>
              <p:cNvPr id="128407" name="Rectangle 148"/>
              <p:cNvSpPr>
                <a:spLocks noChangeArrowheads="1"/>
              </p:cNvSpPr>
              <p:nvPr/>
            </p:nvSpPr>
            <p:spPr bwMode="auto">
              <a:xfrm>
                <a:off x="763" y="1990"/>
                <a:ext cx="1142" cy="27"/>
              </a:xfrm>
              <a:prstGeom prst="rect">
                <a:avLst/>
              </a:prstGeom>
              <a:solidFill>
                <a:srgbClr val="EEFFFF"/>
              </a:solidFill>
              <a:ln w="9525">
                <a:noFill/>
                <a:miter lim="800000"/>
                <a:headEnd/>
                <a:tailEnd/>
              </a:ln>
            </p:spPr>
            <p:txBody>
              <a:bodyPr/>
              <a:lstStyle/>
              <a:p>
                <a:endParaRPr lang="en-US"/>
              </a:p>
            </p:txBody>
          </p:sp>
          <p:sp>
            <p:nvSpPr>
              <p:cNvPr id="128408" name="Rectangle 149"/>
              <p:cNvSpPr>
                <a:spLocks noChangeArrowheads="1"/>
              </p:cNvSpPr>
              <p:nvPr/>
            </p:nvSpPr>
            <p:spPr bwMode="auto">
              <a:xfrm>
                <a:off x="1861" y="1357"/>
                <a:ext cx="44" cy="633"/>
              </a:xfrm>
              <a:prstGeom prst="rect">
                <a:avLst/>
              </a:prstGeom>
              <a:solidFill>
                <a:srgbClr val="EEFFFF"/>
              </a:solidFill>
              <a:ln w="9525">
                <a:noFill/>
                <a:miter lim="800000"/>
                <a:headEnd/>
                <a:tailEnd/>
              </a:ln>
            </p:spPr>
            <p:txBody>
              <a:bodyPr/>
              <a:lstStyle/>
              <a:p>
                <a:endParaRPr lang="en-US"/>
              </a:p>
            </p:txBody>
          </p:sp>
          <p:sp>
            <p:nvSpPr>
              <p:cNvPr id="128409" name="Rectangle 150"/>
              <p:cNvSpPr>
                <a:spLocks noChangeArrowheads="1"/>
              </p:cNvSpPr>
              <p:nvPr/>
            </p:nvSpPr>
            <p:spPr bwMode="auto">
              <a:xfrm>
                <a:off x="763" y="1973"/>
                <a:ext cx="1098" cy="17"/>
              </a:xfrm>
              <a:prstGeom prst="rect">
                <a:avLst/>
              </a:prstGeom>
              <a:solidFill>
                <a:srgbClr val="EFFFFF"/>
              </a:solidFill>
              <a:ln w="9525">
                <a:noFill/>
                <a:miter lim="800000"/>
                <a:headEnd/>
                <a:tailEnd/>
              </a:ln>
            </p:spPr>
            <p:txBody>
              <a:bodyPr/>
              <a:lstStyle/>
              <a:p>
                <a:endParaRPr lang="en-US"/>
              </a:p>
            </p:txBody>
          </p:sp>
          <p:sp>
            <p:nvSpPr>
              <p:cNvPr id="128410" name="Rectangle 151"/>
              <p:cNvSpPr>
                <a:spLocks noChangeArrowheads="1"/>
              </p:cNvSpPr>
              <p:nvPr/>
            </p:nvSpPr>
            <p:spPr bwMode="auto">
              <a:xfrm>
                <a:off x="1817" y="1357"/>
                <a:ext cx="44" cy="616"/>
              </a:xfrm>
              <a:prstGeom prst="rect">
                <a:avLst/>
              </a:prstGeom>
              <a:solidFill>
                <a:srgbClr val="EFFFFF"/>
              </a:solidFill>
              <a:ln w="9525">
                <a:noFill/>
                <a:miter lim="800000"/>
                <a:headEnd/>
                <a:tailEnd/>
              </a:ln>
            </p:spPr>
            <p:txBody>
              <a:bodyPr/>
              <a:lstStyle/>
              <a:p>
                <a:endParaRPr lang="en-US"/>
              </a:p>
            </p:txBody>
          </p:sp>
          <p:sp>
            <p:nvSpPr>
              <p:cNvPr id="128411" name="Rectangle 152"/>
              <p:cNvSpPr>
                <a:spLocks noChangeArrowheads="1"/>
              </p:cNvSpPr>
              <p:nvPr/>
            </p:nvSpPr>
            <p:spPr bwMode="auto">
              <a:xfrm>
                <a:off x="763" y="1946"/>
                <a:ext cx="1054" cy="27"/>
              </a:xfrm>
              <a:prstGeom prst="rect">
                <a:avLst/>
              </a:prstGeom>
              <a:solidFill>
                <a:srgbClr val="F0FFFF"/>
              </a:solidFill>
              <a:ln w="9525">
                <a:noFill/>
                <a:miter lim="800000"/>
                <a:headEnd/>
                <a:tailEnd/>
              </a:ln>
            </p:spPr>
            <p:txBody>
              <a:bodyPr/>
              <a:lstStyle/>
              <a:p>
                <a:endParaRPr lang="en-US"/>
              </a:p>
            </p:txBody>
          </p:sp>
          <p:sp>
            <p:nvSpPr>
              <p:cNvPr id="128412" name="Rectangle 153"/>
              <p:cNvSpPr>
                <a:spLocks noChangeArrowheads="1"/>
              </p:cNvSpPr>
              <p:nvPr/>
            </p:nvSpPr>
            <p:spPr bwMode="auto">
              <a:xfrm>
                <a:off x="1773" y="1357"/>
                <a:ext cx="44" cy="589"/>
              </a:xfrm>
              <a:prstGeom prst="rect">
                <a:avLst/>
              </a:prstGeom>
              <a:solidFill>
                <a:srgbClr val="F0FFFF"/>
              </a:solidFill>
              <a:ln w="9525">
                <a:noFill/>
                <a:miter lim="800000"/>
                <a:headEnd/>
                <a:tailEnd/>
              </a:ln>
            </p:spPr>
            <p:txBody>
              <a:bodyPr/>
              <a:lstStyle/>
              <a:p>
                <a:endParaRPr lang="en-US"/>
              </a:p>
            </p:txBody>
          </p:sp>
          <p:sp>
            <p:nvSpPr>
              <p:cNvPr id="128413" name="Rectangle 154"/>
              <p:cNvSpPr>
                <a:spLocks noChangeArrowheads="1"/>
              </p:cNvSpPr>
              <p:nvPr/>
            </p:nvSpPr>
            <p:spPr bwMode="auto">
              <a:xfrm>
                <a:off x="763" y="1920"/>
                <a:ext cx="1010" cy="26"/>
              </a:xfrm>
              <a:prstGeom prst="rect">
                <a:avLst/>
              </a:prstGeom>
              <a:solidFill>
                <a:srgbClr val="F1FFFF"/>
              </a:solidFill>
              <a:ln w="9525">
                <a:noFill/>
                <a:miter lim="800000"/>
                <a:headEnd/>
                <a:tailEnd/>
              </a:ln>
            </p:spPr>
            <p:txBody>
              <a:bodyPr/>
              <a:lstStyle/>
              <a:p>
                <a:endParaRPr lang="en-US"/>
              </a:p>
            </p:txBody>
          </p:sp>
          <p:sp>
            <p:nvSpPr>
              <p:cNvPr id="128414" name="Rectangle 155"/>
              <p:cNvSpPr>
                <a:spLocks noChangeArrowheads="1"/>
              </p:cNvSpPr>
              <p:nvPr/>
            </p:nvSpPr>
            <p:spPr bwMode="auto">
              <a:xfrm>
                <a:off x="1730" y="1357"/>
                <a:ext cx="43" cy="563"/>
              </a:xfrm>
              <a:prstGeom prst="rect">
                <a:avLst/>
              </a:prstGeom>
              <a:solidFill>
                <a:srgbClr val="F1FFFF"/>
              </a:solidFill>
              <a:ln w="9525">
                <a:noFill/>
                <a:miter lim="800000"/>
                <a:headEnd/>
                <a:tailEnd/>
              </a:ln>
            </p:spPr>
            <p:txBody>
              <a:bodyPr/>
              <a:lstStyle/>
              <a:p>
                <a:endParaRPr lang="en-US"/>
              </a:p>
            </p:txBody>
          </p:sp>
          <p:sp>
            <p:nvSpPr>
              <p:cNvPr id="128415" name="Rectangle 156"/>
              <p:cNvSpPr>
                <a:spLocks noChangeArrowheads="1"/>
              </p:cNvSpPr>
              <p:nvPr/>
            </p:nvSpPr>
            <p:spPr bwMode="auto">
              <a:xfrm>
                <a:off x="763" y="1893"/>
                <a:ext cx="967" cy="27"/>
              </a:xfrm>
              <a:prstGeom prst="rect">
                <a:avLst/>
              </a:prstGeom>
              <a:solidFill>
                <a:srgbClr val="F2FFFF"/>
              </a:solidFill>
              <a:ln w="9525">
                <a:noFill/>
                <a:miter lim="800000"/>
                <a:headEnd/>
                <a:tailEnd/>
              </a:ln>
            </p:spPr>
            <p:txBody>
              <a:bodyPr/>
              <a:lstStyle/>
              <a:p>
                <a:endParaRPr lang="en-US"/>
              </a:p>
            </p:txBody>
          </p:sp>
          <p:sp>
            <p:nvSpPr>
              <p:cNvPr id="128416" name="Rectangle 157"/>
              <p:cNvSpPr>
                <a:spLocks noChangeArrowheads="1"/>
              </p:cNvSpPr>
              <p:nvPr/>
            </p:nvSpPr>
            <p:spPr bwMode="auto">
              <a:xfrm>
                <a:off x="1686" y="1357"/>
                <a:ext cx="44" cy="536"/>
              </a:xfrm>
              <a:prstGeom prst="rect">
                <a:avLst/>
              </a:prstGeom>
              <a:solidFill>
                <a:srgbClr val="F2FFFF"/>
              </a:solidFill>
              <a:ln w="9525">
                <a:noFill/>
                <a:miter lim="800000"/>
                <a:headEnd/>
                <a:tailEnd/>
              </a:ln>
            </p:spPr>
            <p:txBody>
              <a:bodyPr/>
              <a:lstStyle/>
              <a:p>
                <a:endParaRPr lang="en-US"/>
              </a:p>
            </p:txBody>
          </p:sp>
          <p:sp>
            <p:nvSpPr>
              <p:cNvPr id="128417" name="Rectangle 158"/>
              <p:cNvSpPr>
                <a:spLocks noChangeArrowheads="1"/>
              </p:cNvSpPr>
              <p:nvPr/>
            </p:nvSpPr>
            <p:spPr bwMode="auto">
              <a:xfrm>
                <a:off x="763" y="1867"/>
                <a:ext cx="923" cy="26"/>
              </a:xfrm>
              <a:prstGeom prst="rect">
                <a:avLst/>
              </a:prstGeom>
              <a:solidFill>
                <a:srgbClr val="F3FFFF"/>
              </a:solidFill>
              <a:ln w="9525">
                <a:noFill/>
                <a:miter lim="800000"/>
                <a:headEnd/>
                <a:tailEnd/>
              </a:ln>
            </p:spPr>
            <p:txBody>
              <a:bodyPr/>
              <a:lstStyle/>
              <a:p>
                <a:endParaRPr lang="en-US"/>
              </a:p>
            </p:txBody>
          </p:sp>
          <p:sp>
            <p:nvSpPr>
              <p:cNvPr id="128418" name="Rectangle 159"/>
              <p:cNvSpPr>
                <a:spLocks noChangeArrowheads="1"/>
              </p:cNvSpPr>
              <p:nvPr/>
            </p:nvSpPr>
            <p:spPr bwMode="auto">
              <a:xfrm>
                <a:off x="1642" y="1357"/>
                <a:ext cx="44" cy="510"/>
              </a:xfrm>
              <a:prstGeom prst="rect">
                <a:avLst/>
              </a:prstGeom>
              <a:solidFill>
                <a:srgbClr val="F3FFFF"/>
              </a:solidFill>
              <a:ln w="9525">
                <a:noFill/>
                <a:miter lim="800000"/>
                <a:headEnd/>
                <a:tailEnd/>
              </a:ln>
            </p:spPr>
            <p:txBody>
              <a:bodyPr/>
              <a:lstStyle/>
              <a:p>
                <a:endParaRPr lang="en-US"/>
              </a:p>
            </p:txBody>
          </p:sp>
          <p:sp>
            <p:nvSpPr>
              <p:cNvPr id="128419" name="Rectangle 160"/>
              <p:cNvSpPr>
                <a:spLocks noChangeArrowheads="1"/>
              </p:cNvSpPr>
              <p:nvPr/>
            </p:nvSpPr>
            <p:spPr bwMode="auto">
              <a:xfrm>
                <a:off x="763" y="1841"/>
                <a:ext cx="879" cy="26"/>
              </a:xfrm>
              <a:prstGeom prst="rect">
                <a:avLst/>
              </a:prstGeom>
              <a:solidFill>
                <a:srgbClr val="F4FFFF"/>
              </a:solidFill>
              <a:ln w="9525">
                <a:noFill/>
                <a:miter lim="800000"/>
                <a:headEnd/>
                <a:tailEnd/>
              </a:ln>
            </p:spPr>
            <p:txBody>
              <a:bodyPr/>
              <a:lstStyle/>
              <a:p>
                <a:endParaRPr lang="en-US"/>
              </a:p>
            </p:txBody>
          </p:sp>
          <p:sp>
            <p:nvSpPr>
              <p:cNvPr id="128420" name="Rectangle 161"/>
              <p:cNvSpPr>
                <a:spLocks noChangeArrowheads="1"/>
              </p:cNvSpPr>
              <p:nvPr/>
            </p:nvSpPr>
            <p:spPr bwMode="auto">
              <a:xfrm>
                <a:off x="1598" y="1357"/>
                <a:ext cx="44" cy="484"/>
              </a:xfrm>
              <a:prstGeom prst="rect">
                <a:avLst/>
              </a:prstGeom>
              <a:solidFill>
                <a:srgbClr val="F4FFFF"/>
              </a:solidFill>
              <a:ln w="9525">
                <a:noFill/>
                <a:miter lim="800000"/>
                <a:headEnd/>
                <a:tailEnd/>
              </a:ln>
            </p:spPr>
            <p:txBody>
              <a:bodyPr/>
              <a:lstStyle/>
              <a:p>
                <a:endParaRPr lang="en-US"/>
              </a:p>
            </p:txBody>
          </p:sp>
          <p:sp>
            <p:nvSpPr>
              <p:cNvPr id="128421" name="Rectangle 162"/>
              <p:cNvSpPr>
                <a:spLocks noChangeArrowheads="1"/>
              </p:cNvSpPr>
              <p:nvPr/>
            </p:nvSpPr>
            <p:spPr bwMode="auto">
              <a:xfrm>
                <a:off x="763" y="1814"/>
                <a:ext cx="835" cy="27"/>
              </a:xfrm>
              <a:prstGeom prst="rect">
                <a:avLst/>
              </a:prstGeom>
              <a:solidFill>
                <a:srgbClr val="F5FFFF"/>
              </a:solidFill>
              <a:ln w="9525">
                <a:noFill/>
                <a:miter lim="800000"/>
                <a:headEnd/>
                <a:tailEnd/>
              </a:ln>
            </p:spPr>
            <p:txBody>
              <a:bodyPr/>
              <a:lstStyle/>
              <a:p>
                <a:endParaRPr lang="en-US"/>
              </a:p>
            </p:txBody>
          </p:sp>
          <p:sp>
            <p:nvSpPr>
              <p:cNvPr id="128422" name="Rectangle 163"/>
              <p:cNvSpPr>
                <a:spLocks noChangeArrowheads="1"/>
              </p:cNvSpPr>
              <p:nvPr/>
            </p:nvSpPr>
            <p:spPr bwMode="auto">
              <a:xfrm>
                <a:off x="1554" y="1357"/>
                <a:ext cx="44" cy="457"/>
              </a:xfrm>
              <a:prstGeom prst="rect">
                <a:avLst/>
              </a:prstGeom>
              <a:solidFill>
                <a:srgbClr val="F5FFFF"/>
              </a:solidFill>
              <a:ln w="9525">
                <a:noFill/>
                <a:miter lim="800000"/>
                <a:headEnd/>
                <a:tailEnd/>
              </a:ln>
            </p:spPr>
            <p:txBody>
              <a:bodyPr/>
              <a:lstStyle/>
              <a:p>
                <a:endParaRPr lang="en-US"/>
              </a:p>
            </p:txBody>
          </p:sp>
          <p:sp>
            <p:nvSpPr>
              <p:cNvPr id="128423" name="Rectangle 164"/>
              <p:cNvSpPr>
                <a:spLocks noChangeArrowheads="1"/>
              </p:cNvSpPr>
              <p:nvPr/>
            </p:nvSpPr>
            <p:spPr bwMode="auto">
              <a:xfrm>
                <a:off x="763" y="1788"/>
                <a:ext cx="791" cy="26"/>
              </a:xfrm>
              <a:prstGeom prst="rect">
                <a:avLst/>
              </a:prstGeom>
              <a:solidFill>
                <a:srgbClr val="F6FFFF"/>
              </a:solidFill>
              <a:ln w="9525">
                <a:noFill/>
                <a:miter lim="800000"/>
                <a:headEnd/>
                <a:tailEnd/>
              </a:ln>
            </p:spPr>
            <p:txBody>
              <a:bodyPr/>
              <a:lstStyle/>
              <a:p>
                <a:endParaRPr lang="en-US"/>
              </a:p>
            </p:txBody>
          </p:sp>
          <p:sp>
            <p:nvSpPr>
              <p:cNvPr id="128424" name="Rectangle 165"/>
              <p:cNvSpPr>
                <a:spLocks noChangeArrowheads="1"/>
              </p:cNvSpPr>
              <p:nvPr/>
            </p:nvSpPr>
            <p:spPr bwMode="auto">
              <a:xfrm>
                <a:off x="1510" y="1357"/>
                <a:ext cx="44" cy="431"/>
              </a:xfrm>
              <a:prstGeom prst="rect">
                <a:avLst/>
              </a:prstGeom>
              <a:solidFill>
                <a:srgbClr val="F6FFFF"/>
              </a:solidFill>
              <a:ln w="9525">
                <a:noFill/>
                <a:miter lim="800000"/>
                <a:headEnd/>
                <a:tailEnd/>
              </a:ln>
            </p:spPr>
            <p:txBody>
              <a:bodyPr/>
              <a:lstStyle/>
              <a:p>
                <a:endParaRPr lang="en-US"/>
              </a:p>
            </p:txBody>
          </p:sp>
          <p:sp>
            <p:nvSpPr>
              <p:cNvPr id="128425" name="Rectangle 166"/>
              <p:cNvSpPr>
                <a:spLocks noChangeArrowheads="1"/>
              </p:cNvSpPr>
              <p:nvPr/>
            </p:nvSpPr>
            <p:spPr bwMode="auto">
              <a:xfrm>
                <a:off x="763" y="1762"/>
                <a:ext cx="747" cy="26"/>
              </a:xfrm>
              <a:prstGeom prst="rect">
                <a:avLst/>
              </a:prstGeom>
              <a:solidFill>
                <a:srgbClr val="F7FFFF"/>
              </a:solidFill>
              <a:ln w="9525">
                <a:noFill/>
                <a:miter lim="800000"/>
                <a:headEnd/>
                <a:tailEnd/>
              </a:ln>
            </p:spPr>
            <p:txBody>
              <a:bodyPr/>
              <a:lstStyle/>
              <a:p>
                <a:endParaRPr lang="en-US"/>
              </a:p>
            </p:txBody>
          </p:sp>
          <p:sp>
            <p:nvSpPr>
              <p:cNvPr id="128426" name="Rectangle 167"/>
              <p:cNvSpPr>
                <a:spLocks noChangeArrowheads="1"/>
              </p:cNvSpPr>
              <p:nvPr/>
            </p:nvSpPr>
            <p:spPr bwMode="auto">
              <a:xfrm>
                <a:off x="1466" y="1357"/>
                <a:ext cx="44" cy="405"/>
              </a:xfrm>
              <a:prstGeom prst="rect">
                <a:avLst/>
              </a:prstGeom>
              <a:solidFill>
                <a:srgbClr val="F7FFFF"/>
              </a:solidFill>
              <a:ln w="9525">
                <a:noFill/>
                <a:miter lim="800000"/>
                <a:headEnd/>
                <a:tailEnd/>
              </a:ln>
            </p:spPr>
            <p:txBody>
              <a:bodyPr/>
              <a:lstStyle/>
              <a:p>
                <a:endParaRPr lang="en-US"/>
              </a:p>
            </p:txBody>
          </p:sp>
          <p:sp>
            <p:nvSpPr>
              <p:cNvPr id="128427" name="Rectangle 168"/>
              <p:cNvSpPr>
                <a:spLocks noChangeArrowheads="1"/>
              </p:cNvSpPr>
              <p:nvPr/>
            </p:nvSpPr>
            <p:spPr bwMode="auto">
              <a:xfrm>
                <a:off x="763" y="1735"/>
                <a:ext cx="703" cy="27"/>
              </a:xfrm>
              <a:prstGeom prst="rect">
                <a:avLst/>
              </a:prstGeom>
              <a:solidFill>
                <a:srgbClr val="F8FFFF"/>
              </a:solidFill>
              <a:ln w="9525">
                <a:noFill/>
                <a:miter lim="800000"/>
                <a:headEnd/>
                <a:tailEnd/>
              </a:ln>
            </p:spPr>
            <p:txBody>
              <a:bodyPr/>
              <a:lstStyle/>
              <a:p>
                <a:endParaRPr lang="en-US"/>
              </a:p>
            </p:txBody>
          </p:sp>
          <p:sp>
            <p:nvSpPr>
              <p:cNvPr id="128428" name="Rectangle 169"/>
              <p:cNvSpPr>
                <a:spLocks noChangeArrowheads="1"/>
              </p:cNvSpPr>
              <p:nvPr/>
            </p:nvSpPr>
            <p:spPr bwMode="auto">
              <a:xfrm>
                <a:off x="1422" y="1357"/>
                <a:ext cx="44" cy="378"/>
              </a:xfrm>
              <a:prstGeom prst="rect">
                <a:avLst/>
              </a:prstGeom>
              <a:solidFill>
                <a:srgbClr val="F8FFFF"/>
              </a:solidFill>
              <a:ln w="9525">
                <a:noFill/>
                <a:miter lim="800000"/>
                <a:headEnd/>
                <a:tailEnd/>
              </a:ln>
            </p:spPr>
            <p:txBody>
              <a:bodyPr/>
              <a:lstStyle/>
              <a:p>
                <a:endParaRPr lang="en-US"/>
              </a:p>
            </p:txBody>
          </p:sp>
          <p:sp>
            <p:nvSpPr>
              <p:cNvPr id="128429" name="Rectangle 170"/>
              <p:cNvSpPr>
                <a:spLocks noChangeArrowheads="1"/>
              </p:cNvSpPr>
              <p:nvPr/>
            </p:nvSpPr>
            <p:spPr bwMode="auto">
              <a:xfrm>
                <a:off x="763" y="1709"/>
                <a:ext cx="659" cy="26"/>
              </a:xfrm>
              <a:prstGeom prst="rect">
                <a:avLst/>
              </a:prstGeom>
              <a:solidFill>
                <a:srgbClr val="F8FFFF"/>
              </a:solidFill>
              <a:ln w="9525">
                <a:noFill/>
                <a:miter lim="800000"/>
                <a:headEnd/>
                <a:tailEnd/>
              </a:ln>
            </p:spPr>
            <p:txBody>
              <a:bodyPr/>
              <a:lstStyle/>
              <a:p>
                <a:endParaRPr lang="en-US"/>
              </a:p>
            </p:txBody>
          </p:sp>
          <p:sp>
            <p:nvSpPr>
              <p:cNvPr id="128430" name="Rectangle 171"/>
              <p:cNvSpPr>
                <a:spLocks noChangeArrowheads="1"/>
              </p:cNvSpPr>
              <p:nvPr/>
            </p:nvSpPr>
            <p:spPr bwMode="auto">
              <a:xfrm>
                <a:off x="1378" y="1357"/>
                <a:ext cx="44" cy="352"/>
              </a:xfrm>
              <a:prstGeom prst="rect">
                <a:avLst/>
              </a:prstGeom>
              <a:solidFill>
                <a:srgbClr val="F8FFFF"/>
              </a:solidFill>
              <a:ln w="9525">
                <a:noFill/>
                <a:miter lim="800000"/>
                <a:headEnd/>
                <a:tailEnd/>
              </a:ln>
            </p:spPr>
            <p:txBody>
              <a:bodyPr/>
              <a:lstStyle/>
              <a:p>
                <a:endParaRPr lang="en-US"/>
              </a:p>
            </p:txBody>
          </p:sp>
          <p:sp>
            <p:nvSpPr>
              <p:cNvPr id="128431" name="Rectangle 172"/>
              <p:cNvSpPr>
                <a:spLocks noChangeArrowheads="1"/>
              </p:cNvSpPr>
              <p:nvPr/>
            </p:nvSpPr>
            <p:spPr bwMode="auto">
              <a:xfrm>
                <a:off x="763" y="1683"/>
                <a:ext cx="615" cy="26"/>
              </a:xfrm>
              <a:prstGeom prst="rect">
                <a:avLst/>
              </a:prstGeom>
              <a:solidFill>
                <a:srgbClr val="F9FFFF"/>
              </a:solidFill>
              <a:ln w="9525">
                <a:noFill/>
                <a:miter lim="800000"/>
                <a:headEnd/>
                <a:tailEnd/>
              </a:ln>
            </p:spPr>
            <p:txBody>
              <a:bodyPr/>
              <a:lstStyle/>
              <a:p>
                <a:endParaRPr lang="en-US"/>
              </a:p>
            </p:txBody>
          </p:sp>
          <p:sp>
            <p:nvSpPr>
              <p:cNvPr id="128432" name="Rectangle 173"/>
              <p:cNvSpPr>
                <a:spLocks noChangeArrowheads="1"/>
              </p:cNvSpPr>
              <p:nvPr/>
            </p:nvSpPr>
            <p:spPr bwMode="auto">
              <a:xfrm>
                <a:off x="1334" y="1357"/>
                <a:ext cx="44" cy="326"/>
              </a:xfrm>
              <a:prstGeom prst="rect">
                <a:avLst/>
              </a:prstGeom>
              <a:solidFill>
                <a:srgbClr val="F9FFFF"/>
              </a:solidFill>
              <a:ln w="9525">
                <a:noFill/>
                <a:miter lim="800000"/>
                <a:headEnd/>
                <a:tailEnd/>
              </a:ln>
            </p:spPr>
            <p:txBody>
              <a:bodyPr/>
              <a:lstStyle/>
              <a:p>
                <a:endParaRPr lang="en-US"/>
              </a:p>
            </p:txBody>
          </p:sp>
          <p:sp>
            <p:nvSpPr>
              <p:cNvPr id="128433" name="Rectangle 174"/>
              <p:cNvSpPr>
                <a:spLocks noChangeArrowheads="1"/>
              </p:cNvSpPr>
              <p:nvPr/>
            </p:nvSpPr>
            <p:spPr bwMode="auto">
              <a:xfrm>
                <a:off x="763" y="1665"/>
                <a:ext cx="571" cy="18"/>
              </a:xfrm>
              <a:prstGeom prst="rect">
                <a:avLst/>
              </a:prstGeom>
              <a:solidFill>
                <a:srgbClr val="FAFFFF"/>
              </a:solidFill>
              <a:ln w="9525">
                <a:noFill/>
                <a:miter lim="800000"/>
                <a:headEnd/>
                <a:tailEnd/>
              </a:ln>
            </p:spPr>
            <p:txBody>
              <a:bodyPr/>
              <a:lstStyle/>
              <a:p>
                <a:endParaRPr lang="en-US"/>
              </a:p>
            </p:txBody>
          </p:sp>
          <p:sp>
            <p:nvSpPr>
              <p:cNvPr id="128434" name="Rectangle 175"/>
              <p:cNvSpPr>
                <a:spLocks noChangeArrowheads="1"/>
              </p:cNvSpPr>
              <p:nvPr/>
            </p:nvSpPr>
            <p:spPr bwMode="auto">
              <a:xfrm>
                <a:off x="1290" y="1357"/>
                <a:ext cx="44" cy="308"/>
              </a:xfrm>
              <a:prstGeom prst="rect">
                <a:avLst/>
              </a:prstGeom>
              <a:solidFill>
                <a:srgbClr val="FAFFFF"/>
              </a:solidFill>
              <a:ln w="9525">
                <a:noFill/>
                <a:miter lim="800000"/>
                <a:headEnd/>
                <a:tailEnd/>
              </a:ln>
            </p:spPr>
            <p:txBody>
              <a:bodyPr/>
              <a:lstStyle/>
              <a:p>
                <a:endParaRPr lang="en-US"/>
              </a:p>
            </p:txBody>
          </p:sp>
          <p:sp>
            <p:nvSpPr>
              <p:cNvPr id="128435" name="Rectangle 176"/>
              <p:cNvSpPr>
                <a:spLocks noChangeArrowheads="1"/>
              </p:cNvSpPr>
              <p:nvPr/>
            </p:nvSpPr>
            <p:spPr bwMode="auto">
              <a:xfrm>
                <a:off x="763" y="1639"/>
                <a:ext cx="527" cy="26"/>
              </a:xfrm>
              <a:prstGeom prst="rect">
                <a:avLst/>
              </a:prstGeom>
              <a:solidFill>
                <a:srgbClr val="FAFFFF"/>
              </a:solidFill>
              <a:ln w="9525">
                <a:noFill/>
                <a:miter lim="800000"/>
                <a:headEnd/>
                <a:tailEnd/>
              </a:ln>
            </p:spPr>
            <p:txBody>
              <a:bodyPr/>
              <a:lstStyle/>
              <a:p>
                <a:endParaRPr lang="en-US"/>
              </a:p>
            </p:txBody>
          </p:sp>
          <p:sp>
            <p:nvSpPr>
              <p:cNvPr id="128436" name="Rectangle 177"/>
              <p:cNvSpPr>
                <a:spLocks noChangeArrowheads="1"/>
              </p:cNvSpPr>
              <p:nvPr/>
            </p:nvSpPr>
            <p:spPr bwMode="auto">
              <a:xfrm>
                <a:off x="1246" y="1357"/>
                <a:ext cx="44" cy="282"/>
              </a:xfrm>
              <a:prstGeom prst="rect">
                <a:avLst/>
              </a:prstGeom>
              <a:solidFill>
                <a:srgbClr val="FAFFFF"/>
              </a:solidFill>
              <a:ln w="9525">
                <a:noFill/>
                <a:miter lim="800000"/>
                <a:headEnd/>
                <a:tailEnd/>
              </a:ln>
            </p:spPr>
            <p:txBody>
              <a:bodyPr/>
              <a:lstStyle/>
              <a:p>
                <a:endParaRPr lang="en-US"/>
              </a:p>
            </p:txBody>
          </p:sp>
          <p:sp>
            <p:nvSpPr>
              <p:cNvPr id="128437" name="Rectangle 178"/>
              <p:cNvSpPr>
                <a:spLocks noChangeArrowheads="1"/>
              </p:cNvSpPr>
              <p:nvPr/>
            </p:nvSpPr>
            <p:spPr bwMode="auto">
              <a:xfrm>
                <a:off x="763" y="1612"/>
                <a:ext cx="483" cy="27"/>
              </a:xfrm>
              <a:prstGeom prst="rect">
                <a:avLst/>
              </a:prstGeom>
              <a:solidFill>
                <a:srgbClr val="FBFFFF"/>
              </a:solidFill>
              <a:ln w="9525">
                <a:noFill/>
                <a:miter lim="800000"/>
                <a:headEnd/>
                <a:tailEnd/>
              </a:ln>
            </p:spPr>
            <p:txBody>
              <a:bodyPr/>
              <a:lstStyle/>
              <a:p>
                <a:endParaRPr lang="en-US"/>
              </a:p>
            </p:txBody>
          </p:sp>
          <p:sp>
            <p:nvSpPr>
              <p:cNvPr id="128438" name="Rectangle 179"/>
              <p:cNvSpPr>
                <a:spLocks noChangeArrowheads="1"/>
              </p:cNvSpPr>
              <p:nvPr/>
            </p:nvSpPr>
            <p:spPr bwMode="auto">
              <a:xfrm>
                <a:off x="1203" y="1357"/>
                <a:ext cx="43" cy="255"/>
              </a:xfrm>
              <a:prstGeom prst="rect">
                <a:avLst/>
              </a:prstGeom>
              <a:solidFill>
                <a:srgbClr val="FBFFFF"/>
              </a:solidFill>
              <a:ln w="9525">
                <a:noFill/>
                <a:miter lim="800000"/>
                <a:headEnd/>
                <a:tailEnd/>
              </a:ln>
            </p:spPr>
            <p:txBody>
              <a:bodyPr/>
              <a:lstStyle/>
              <a:p>
                <a:endParaRPr lang="en-US"/>
              </a:p>
            </p:txBody>
          </p:sp>
          <p:sp>
            <p:nvSpPr>
              <p:cNvPr id="128439" name="Rectangle 180"/>
              <p:cNvSpPr>
                <a:spLocks noChangeArrowheads="1"/>
              </p:cNvSpPr>
              <p:nvPr/>
            </p:nvSpPr>
            <p:spPr bwMode="auto">
              <a:xfrm>
                <a:off x="763" y="1586"/>
                <a:ext cx="440" cy="26"/>
              </a:xfrm>
              <a:prstGeom prst="rect">
                <a:avLst/>
              </a:prstGeom>
              <a:solidFill>
                <a:srgbClr val="FBFFFF"/>
              </a:solidFill>
              <a:ln w="9525">
                <a:noFill/>
                <a:miter lim="800000"/>
                <a:headEnd/>
                <a:tailEnd/>
              </a:ln>
            </p:spPr>
            <p:txBody>
              <a:bodyPr/>
              <a:lstStyle/>
              <a:p>
                <a:endParaRPr lang="en-US"/>
              </a:p>
            </p:txBody>
          </p:sp>
          <p:sp>
            <p:nvSpPr>
              <p:cNvPr id="128440" name="Rectangle 181"/>
              <p:cNvSpPr>
                <a:spLocks noChangeArrowheads="1"/>
              </p:cNvSpPr>
              <p:nvPr/>
            </p:nvSpPr>
            <p:spPr bwMode="auto">
              <a:xfrm>
                <a:off x="1159" y="1357"/>
                <a:ext cx="44" cy="229"/>
              </a:xfrm>
              <a:prstGeom prst="rect">
                <a:avLst/>
              </a:prstGeom>
              <a:solidFill>
                <a:srgbClr val="FBFFFF"/>
              </a:solidFill>
              <a:ln w="9525">
                <a:noFill/>
                <a:miter lim="800000"/>
                <a:headEnd/>
                <a:tailEnd/>
              </a:ln>
            </p:spPr>
            <p:txBody>
              <a:bodyPr/>
              <a:lstStyle/>
              <a:p>
                <a:endParaRPr lang="en-US"/>
              </a:p>
            </p:txBody>
          </p:sp>
          <p:sp>
            <p:nvSpPr>
              <p:cNvPr id="128441" name="Rectangle 182"/>
              <p:cNvSpPr>
                <a:spLocks noChangeArrowheads="1"/>
              </p:cNvSpPr>
              <p:nvPr/>
            </p:nvSpPr>
            <p:spPr bwMode="auto">
              <a:xfrm>
                <a:off x="763" y="1560"/>
                <a:ext cx="396" cy="26"/>
              </a:xfrm>
              <a:prstGeom prst="rect">
                <a:avLst/>
              </a:prstGeom>
              <a:solidFill>
                <a:srgbClr val="FCFFFF"/>
              </a:solidFill>
              <a:ln w="9525">
                <a:noFill/>
                <a:miter lim="800000"/>
                <a:headEnd/>
                <a:tailEnd/>
              </a:ln>
            </p:spPr>
            <p:txBody>
              <a:bodyPr/>
              <a:lstStyle/>
              <a:p>
                <a:endParaRPr lang="en-US"/>
              </a:p>
            </p:txBody>
          </p:sp>
          <p:sp>
            <p:nvSpPr>
              <p:cNvPr id="128442" name="Rectangle 183"/>
              <p:cNvSpPr>
                <a:spLocks noChangeArrowheads="1"/>
              </p:cNvSpPr>
              <p:nvPr/>
            </p:nvSpPr>
            <p:spPr bwMode="auto">
              <a:xfrm>
                <a:off x="1115" y="1357"/>
                <a:ext cx="44" cy="203"/>
              </a:xfrm>
              <a:prstGeom prst="rect">
                <a:avLst/>
              </a:prstGeom>
              <a:solidFill>
                <a:srgbClr val="FCFFFF"/>
              </a:solidFill>
              <a:ln w="9525">
                <a:noFill/>
                <a:miter lim="800000"/>
                <a:headEnd/>
                <a:tailEnd/>
              </a:ln>
            </p:spPr>
            <p:txBody>
              <a:bodyPr/>
              <a:lstStyle/>
              <a:p>
                <a:endParaRPr lang="en-US"/>
              </a:p>
            </p:txBody>
          </p:sp>
          <p:sp>
            <p:nvSpPr>
              <p:cNvPr id="128443" name="Rectangle 184"/>
              <p:cNvSpPr>
                <a:spLocks noChangeArrowheads="1"/>
              </p:cNvSpPr>
              <p:nvPr/>
            </p:nvSpPr>
            <p:spPr bwMode="auto">
              <a:xfrm>
                <a:off x="763" y="1533"/>
                <a:ext cx="352" cy="27"/>
              </a:xfrm>
              <a:prstGeom prst="rect">
                <a:avLst/>
              </a:prstGeom>
              <a:solidFill>
                <a:srgbClr val="FCFFFF"/>
              </a:solidFill>
              <a:ln w="9525">
                <a:noFill/>
                <a:miter lim="800000"/>
                <a:headEnd/>
                <a:tailEnd/>
              </a:ln>
            </p:spPr>
            <p:txBody>
              <a:bodyPr/>
              <a:lstStyle/>
              <a:p>
                <a:endParaRPr lang="en-US"/>
              </a:p>
            </p:txBody>
          </p:sp>
          <p:sp>
            <p:nvSpPr>
              <p:cNvPr id="128444" name="Rectangle 185"/>
              <p:cNvSpPr>
                <a:spLocks noChangeArrowheads="1"/>
              </p:cNvSpPr>
              <p:nvPr/>
            </p:nvSpPr>
            <p:spPr bwMode="auto">
              <a:xfrm>
                <a:off x="1071" y="1357"/>
                <a:ext cx="44" cy="176"/>
              </a:xfrm>
              <a:prstGeom prst="rect">
                <a:avLst/>
              </a:prstGeom>
              <a:solidFill>
                <a:srgbClr val="FCFFFF"/>
              </a:solidFill>
              <a:ln w="9525">
                <a:noFill/>
                <a:miter lim="800000"/>
                <a:headEnd/>
                <a:tailEnd/>
              </a:ln>
            </p:spPr>
            <p:txBody>
              <a:bodyPr/>
              <a:lstStyle/>
              <a:p>
                <a:endParaRPr lang="en-US"/>
              </a:p>
            </p:txBody>
          </p:sp>
          <p:sp>
            <p:nvSpPr>
              <p:cNvPr id="128445" name="Rectangle 186"/>
              <p:cNvSpPr>
                <a:spLocks noChangeArrowheads="1"/>
              </p:cNvSpPr>
              <p:nvPr/>
            </p:nvSpPr>
            <p:spPr bwMode="auto">
              <a:xfrm>
                <a:off x="763" y="1507"/>
                <a:ext cx="308" cy="26"/>
              </a:xfrm>
              <a:prstGeom prst="rect">
                <a:avLst/>
              </a:prstGeom>
              <a:solidFill>
                <a:srgbClr val="FDFFFF"/>
              </a:solidFill>
              <a:ln w="9525">
                <a:noFill/>
                <a:miter lim="800000"/>
                <a:headEnd/>
                <a:tailEnd/>
              </a:ln>
            </p:spPr>
            <p:txBody>
              <a:bodyPr/>
              <a:lstStyle/>
              <a:p>
                <a:endParaRPr lang="en-US"/>
              </a:p>
            </p:txBody>
          </p:sp>
          <p:sp>
            <p:nvSpPr>
              <p:cNvPr id="128446" name="Rectangle 187"/>
              <p:cNvSpPr>
                <a:spLocks noChangeArrowheads="1"/>
              </p:cNvSpPr>
              <p:nvPr/>
            </p:nvSpPr>
            <p:spPr bwMode="auto">
              <a:xfrm>
                <a:off x="1027" y="1357"/>
                <a:ext cx="44" cy="150"/>
              </a:xfrm>
              <a:prstGeom prst="rect">
                <a:avLst/>
              </a:prstGeom>
              <a:solidFill>
                <a:srgbClr val="FDFFFF"/>
              </a:solidFill>
              <a:ln w="9525">
                <a:noFill/>
                <a:miter lim="800000"/>
                <a:headEnd/>
                <a:tailEnd/>
              </a:ln>
            </p:spPr>
            <p:txBody>
              <a:bodyPr/>
              <a:lstStyle/>
              <a:p>
                <a:endParaRPr lang="en-US"/>
              </a:p>
            </p:txBody>
          </p:sp>
          <p:sp>
            <p:nvSpPr>
              <p:cNvPr id="128447" name="Rectangle 188"/>
              <p:cNvSpPr>
                <a:spLocks noChangeArrowheads="1"/>
              </p:cNvSpPr>
              <p:nvPr/>
            </p:nvSpPr>
            <p:spPr bwMode="auto">
              <a:xfrm>
                <a:off x="763" y="1481"/>
                <a:ext cx="264" cy="26"/>
              </a:xfrm>
              <a:prstGeom prst="rect">
                <a:avLst/>
              </a:prstGeom>
              <a:solidFill>
                <a:srgbClr val="FDFFFF"/>
              </a:solidFill>
              <a:ln w="9525">
                <a:noFill/>
                <a:miter lim="800000"/>
                <a:headEnd/>
                <a:tailEnd/>
              </a:ln>
            </p:spPr>
            <p:txBody>
              <a:bodyPr/>
              <a:lstStyle/>
              <a:p>
                <a:endParaRPr lang="en-US"/>
              </a:p>
            </p:txBody>
          </p:sp>
          <p:sp>
            <p:nvSpPr>
              <p:cNvPr id="128448" name="Rectangle 189"/>
              <p:cNvSpPr>
                <a:spLocks noChangeArrowheads="1"/>
              </p:cNvSpPr>
              <p:nvPr/>
            </p:nvSpPr>
            <p:spPr bwMode="auto">
              <a:xfrm>
                <a:off x="983" y="1357"/>
                <a:ext cx="44" cy="124"/>
              </a:xfrm>
              <a:prstGeom prst="rect">
                <a:avLst/>
              </a:prstGeom>
              <a:solidFill>
                <a:srgbClr val="FDFFFF"/>
              </a:solidFill>
              <a:ln w="9525">
                <a:noFill/>
                <a:miter lim="800000"/>
                <a:headEnd/>
                <a:tailEnd/>
              </a:ln>
            </p:spPr>
            <p:txBody>
              <a:bodyPr/>
              <a:lstStyle/>
              <a:p>
                <a:endParaRPr lang="en-US"/>
              </a:p>
            </p:txBody>
          </p:sp>
          <p:sp>
            <p:nvSpPr>
              <p:cNvPr id="128449" name="Rectangle 190"/>
              <p:cNvSpPr>
                <a:spLocks noChangeArrowheads="1"/>
              </p:cNvSpPr>
              <p:nvPr/>
            </p:nvSpPr>
            <p:spPr bwMode="auto">
              <a:xfrm>
                <a:off x="763" y="1454"/>
                <a:ext cx="220" cy="27"/>
              </a:xfrm>
              <a:prstGeom prst="rect">
                <a:avLst/>
              </a:prstGeom>
              <a:solidFill>
                <a:srgbClr val="FDFFFF"/>
              </a:solidFill>
              <a:ln w="9525">
                <a:noFill/>
                <a:miter lim="800000"/>
                <a:headEnd/>
                <a:tailEnd/>
              </a:ln>
            </p:spPr>
            <p:txBody>
              <a:bodyPr/>
              <a:lstStyle/>
              <a:p>
                <a:endParaRPr lang="en-US"/>
              </a:p>
            </p:txBody>
          </p:sp>
          <p:sp>
            <p:nvSpPr>
              <p:cNvPr id="128450" name="Rectangle 191"/>
              <p:cNvSpPr>
                <a:spLocks noChangeArrowheads="1"/>
              </p:cNvSpPr>
              <p:nvPr/>
            </p:nvSpPr>
            <p:spPr bwMode="auto">
              <a:xfrm>
                <a:off x="939" y="1357"/>
                <a:ext cx="44" cy="97"/>
              </a:xfrm>
              <a:prstGeom prst="rect">
                <a:avLst/>
              </a:prstGeom>
              <a:solidFill>
                <a:srgbClr val="FDFFFF"/>
              </a:solidFill>
              <a:ln w="9525">
                <a:noFill/>
                <a:miter lim="800000"/>
                <a:headEnd/>
                <a:tailEnd/>
              </a:ln>
            </p:spPr>
            <p:txBody>
              <a:bodyPr/>
              <a:lstStyle/>
              <a:p>
                <a:endParaRPr lang="en-US"/>
              </a:p>
            </p:txBody>
          </p:sp>
          <p:sp>
            <p:nvSpPr>
              <p:cNvPr id="128451" name="Rectangle 192"/>
              <p:cNvSpPr>
                <a:spLocks noChangeArrowheads="1"/>
              </p:cNvSpPr>
              <p:nvPr/>
            </p:nvSpPr>
            <p:spPr bwMode="auto">
              <a:xfrm>
                <a:off x="763" y="1428"/>
                <a:ext cx="176" cy="26"/>
              </a:xfrm>
              <a:prstGeom prst="rect">
                <a:avLst/>
              </a:prstGeom>
              <a:solidFill>
                <a:srgbClr val="FEFFFF"/>
              </a:solidFill>
              <a:ln w="9525">
                <a:noFill/>
                <a:miter lim="800000"/>
                <a:headEnd/>
                <a:tailEnd/>
              </a:ln>
            </p:spPr>
            <p:txBody>
              <a:bodyPr/>
              <a:lstStyle/>
              <a:p>
                <a:endParaRPr lang="en-US"/>
              </a:p>
            </p:txBody>
          </p:sp>
          <p:sp>
            <p:nvSpPr>
              <p:cNvPr id="128452" name="Rectangle 193"/>
              <p:cNvSpPr>
                <a:spLocks noChangeArrowheads="1"/>
              </p:cNvSpPr>
              <p:nvPr/>
            </p:nvSpPr>
            <p:spPr bwMode="auto">
              <a:xfrm>
                <a:off x="895" y="1357"/>
                <a:ext cx="44" cy="71"/>
              </a:xfrm>
              <a:prstGeom prst="rect">
                <a:avLst/>
              </a:prstGeom>
              <a:solidFill>
                <a:srgbClr val="FEFFFF"/>
              </a:solidFill>
              <a:ln w="9525">
                <a:noFill/>
                <a:miter lim="800000"/>
                <a:headEnd/>
                <a:tailEnd/>
              </a:ln>
            </p:spPr>
            <p:txBody>
              <a:bodyPr/>
              <a:lstStyle/>
              <a:p>
                <a:endParaRPr lang="en-US"/>
              </a:p>
            </p:txBody>
          </p:sp>
          <p:sp>
            <p:nvSpPr>
              <p:cNvPr id="128453" name="Rectangle 194"/>
              <p:cNvSpPr>
                <a:spLocks noChangeArrowheads="1"/>
              </p:cNvSpPr>
              <p:nvPr/>
            </p:nvSpPr>
            <p:spPr bwMode="auto">
              <a:xfrm>
                <a:off x="763" y="1401"/>
                <a:ext cx="132" cy="27"/>
              </a:xfrm>
              <a:prstGeom prst="rect">
                <a:avLst/>
              </a:prstGeom>
              <a:solidFill>
                <a:srgbClr val="FEFFFF"/>
              </a:solidFill>
              <a:ln w="9525">
                <a:noFill/>
                <a:miter lim="800000"/>
                <a:headEnd/>
                <a:tailEnd/>
              </a:ln>
            </p:spPr>
            <p:txBody>
              <a:bodyPr/>
              <a:lstStyle/>
              <a:p>
                <a:endParaRPr lang="en-US"/>
              </a:p>
            </p:txBody>
          </p:sp>
          <p:sp>
            <p:nvSpPr>
              <p:cNvPr id="128454" name="Rectangle 195"/>
              <p:cNvSpPr>
                <a:spLocks noChangeArrowheads="1"/>
              </p:cNvSpPr>
              <p:nvPr/>
            </p:nvSpPr>
            <p:spPr bwMode="auto">
              <a:xfrm>
                <a:off x="851" y="1357"/>
                <a:ext cx="44" cy="44"/>
              </a:xfrm>
              <a:prstGeom prst="rect">
                <a:avLst/>
              </a:prstGeom>
              <a:solidFill>
                <a:srgbClr val="FEFFFF"/>
              </a:solidFill>
              <a:ln w="9525">
                <a:noFill/>
                <a:miter lim="800000"/>
                <a:headEnd/>
                <a:tailEnd/>
              </a:ln>
            </p:spPr>
            <p:txBody>
              <a:bodyPr/>
              <a:lstStyle/>
              <a:p>
                <a:endParaRPr lang="en-US"/>
              </a:p>
            </p:txBody>
          </p:sp>
          <p:sp>
            <p:nvSpPr>
              <p:cNvPr id="128455" name="Rectangle 196"/>
              <p:cNvSpPr>
                <a:spLocks noChangeArrowheads="1"/>
              </p:cNvSpPr>
              <p:nvPr/>
            </p:nvSpPr>
            <p:spPr bwMode="auto">
              <a:xfrm>
                <a:off x="763" y="1375"/>
                <a:ext cx="88" cy="26"/>
              </a:xfrm>
              <a:prstGeom prst="rect">
                <a:avLst/>
              </a:prstGeom>
              <a:solidFill>
                <a:srgbClr val="FEFFFF"/>
              </a:solidFill>
              <a:ln w="9525">
                <a:noFill/>
                <a:miter lim="800000"/>
                <a:headEnd/>
                <a:tailEnd/>
              </a:ln>
            </p:spPr>
            <p:txBody>
              <a:bodyPr/>
              <a:lstStyle/>
              <a:p>
                <a:endParaRPr lang="en-US"/>
              </a:p>
            </p:txBody>
          </p:sp>
          <p:sp>
            <p:nvSpPr>
              <p:cNvPr id="128456" name="Rectangle 197"/>
              <p:cNvSpPr>
                <a:spLocks noChangeArrowheads="1"/>
              </p:cNvSpPr>
              <p:nvPr/>
            </p:nvSpPr>
            <p:spPr bwMode="auto">
              <a:xfrm>
                <a:off x="807" y="1357"/>
                <a:ext cx="44" cy="18"/>
              </a:xfrm>
              <a:prstGeom prst="rect">
                <a:avLst/>
              </a:prstGeom>
              <a:solidFill>
                <a:srgbClr val="FEFFFF"/>
              </a:solidFill>
              <a:ln w="9525">
                <a:noFill/>
                <a:miter lim="800000"/>
                <a:headEnd/>
                <a:tailEnd/>
              </a:ln>
            </p:spPr>
            <p:txBody>
              <a:bodyPr/>
              <a:lstStyle/>
              <a:p>
                <a:endParaRPr lang="en-US"/>
              </a:p>
            </p:txBody>
          </p:sp>
          <p:sp>
            <p:nvSpPr>
              <p:cNvPr id="128457" name="Rectangle 198"/>
              <p:cNvSpPr>
                <a:spLocks noChangeArrowheads="1"/>
              </p:cNvSpPr>
              <p:nvPr/>
            </p:nvSpPr>
            <p:spPr bwMode="auto">
              <a:xfrm>
                <a:off x="763" y="1357"/>
                <a:ext cx="44" cy="18"/>
              </a:xfrm>
              <a:prstGeom prst="rect">
                <a:avLst/>
              </a:prstGeom>
              <a:solidFill>
                <a:srgbClr val="FFFFFF"/>
              </a:solidFill>
              <a:ln w="9525">
                <a:noFill/>
                <a:miter lim="800000"/>
                <a:headEnd/>
                <a:tailEnd/>
              </a:ln>
            </p:spPr>
            <p:txBody>
              <a:bodyPr/>
              <a:lstStyle/>
              <a:p>
                <a:endParaRPr lang="en-US"/>
              </a:p>
            </p:txBody>
          </p:sp>
        </p:grpSp>
        <p:sp>
          <p:nvSpPr>
            <p:cNvPr id="128008" name="Rectangle 199"/>
            <p:cNvSpPr>
              <a:spLocks noChangeArrowheads="1"/>
            </p:cNvSpPr>
            <p:nvPr/>
          </p:nvSpPr>
          <p:spPr bwMode="auto">
            <a:xfrm>
              <a:off x="763" y="1357"/>
              <a:ext cx="4216" cy="2461"/>
            </a:xfrm>
            <a:prstGeom prst="rect">
              <a:avLst/>
            </a:prstGeom>
            <a:noFill/>
            <a:ln w="26988">
              <a:solidFill>
                <a:srgbClr val="000000"/>
              </a:solidFill>
              <a:miter lim="800000"/>
              <a:headEnd/>
              <a:tailEnd/>
            </a:ln>
          </p:spPr>
          <p:txBody>
            <a:bodyPr/>
            <a:lstStyle/>
            <a:p>
              <a:endParaRPr lang="en-US"/>
            </a:p>
          </p:txBody>
        </p:sp>
        <p:grpSp>
          <p:nvGrpSpPr>
            <p:cNvPr id="128009" name="Group 200"/>
            <p:cNvGrpSpPr>
              <a:grpSpLocks/>
            </p:cNvGrpSpPr>
            <p:nvPr/>
          </p:nvGrpSpPr>
          <p:grpSpPr bwMode="auto">
            <a:xfrm>
              <a:off x="1282" y="2025"/>
              <a:ext cx="3486" cy="1591"/>
              <a:chOff x="1282" y="2025"/>
              <a:chExt cx="3486" cy="1591"/>
            </a:xfrm>
          </p:grpSpPr>
          <p:sp>
            <p:nvSpPr>
              <p:cNvPr id="128078" name="Rectangle 201"/>
              <p:cNvSpPr>
                <a:spLocks noChangeArrowheads="1"/>
              </p:cNvSpPr>
              <p:nvPr/>
            </p:nvSpPr>
            <p:spPr bwMode="auto">
              <a:xfrm>
                <a:off x="1282" y="2025"/>
                <a:ext cx="3486" cy="9"/>
              </a:xfrm>
              <a:prstGeom prst="rect">
                <a:avLst/>
              </a:prstGeom>
              <a:solidFill>
                <a:srgbClr val="FEFEFE"/>
              </a:solidFill>
              <a:ln w="9525">
                <a:noFill/>
                <a:miter lim="800000"/>
                <a:headEnd/>
                <a:tailEnd/>
              </a:ln>
            </p:spPr>
            <p:txBody>
              <a:bodyPr/>
              <a:lstStyle/>
              <a:p>
                <a:endParaRPr lang="en-US"/>
              </a:p>
            </p:txBody>
          </p:sp>
          <p:sp>
            <p:nvSpPr>
              <p:cNvPr id="128079" name="Rectangle 202"/>
              <p:cNvSpPr>
                <a:spLocks noChangeArrowheads="1"/>
              </p:cNvSpPr>
              <p:nvPr/>
            </p:nvSpPr>
            <p:spPr bwMode="auto">
              <a:xfrm>
                <a:off x="1282" y="3598"/>
                <a:ext cx="3486" cy="18"/>
              </a:xfrm>
              <a:prstGeom prst="rect">
                <a:avLst/>
              </a:prstGeom>
              <a:solidFill>
                <a:srgbClr val="FEFEFE"/>
              </a:solidFill>
              <a:ln w="9525">
                <a:noFill/>
                <a:miter lim="800000"/>
                <a:headEnd/>
                <a:tailEnd/>
              </a:ln>
            </p:spPr>
            <p:txBody>
              <a:bodyPr/>
              <a:lstStyle/>
              <a:p>
                <a:endParaRPr lang="en-US"/>
              </a:p>
            </p:txBody>
          </p:sp>
          <p:sp>
            <p:nvSpPr>
              <p:cNvPr id="128080" name="Rectangle 203"/>
              <p:cNvSpPr>
                <a:spLocks noChangeArrowheads="1"/>
              </p:cNvSpPr>
              <p:nvPr/>
            </p:nvSpPr>
            <p:spPr bwMode="auto">
              <a:xfrm>
                <a:off x="1282" y="2034"/>
                <a:ext cx="35" cy="1564"/>
              </a:xfrm>
              <a:prstGeom prst="rect">
                <a:avLst/>
              </a:prstGeom>
              <a:solidFill>
                <a:srgbClr val="FEFEFE"/>
              </a:solidFill>
              <a:ln w="9525">
                <a:noFill/>
                <a:miter lim="800000"/>
                <a:headEnd/>
                <a:tailEnd/>
              </a:ln>
            </p:spPr>
            <p:txBody>
              <a:bodyPr/>
              <a:lstStyle/>
              <a:p>
                <a:endParaRPr lang="en-US"/>
              </a:p>
            </p:txBody>
          </p:sp>
          <p:sp>
            <p:nvSpPr>
              <p:cNvPr id="128081" name="Rectangle 204"/>
              <p:cNvSpPr>
                <a:spLocks noChangeArrowheads="1"/>
              </p:cNvSpPr>
              <p:nvPr/>
            </p:nvSpPr>
            <p:spPr bwMode="auto">
              <a:xfrm>
                <a:off x="4724" y="2034"/>
                <a:ext cx="44" cy="1564"/>
              </a:xfrm>
              <a:prstGeom prst="rect">
                <a:avLst/>
              </a:prstGeom>
              <a:solidFill>
                <a:srgbClr val="FEFEFE"/>
              </a:solidFill>
              <a:ln w="9525">
                <a:noFill/>
                <a:miter lim="800000"/>
                <a:headEnd/>
                <a:tailEnd/>
              </a:ln>
            </p:spPr>
            <p:txBody>
              <a:bodyPr/>
              <a:lstStyle/>
              <a:p>
                <a:endParaRPr lang="en-US"/>
              </a:p>
            </p:txBody>
          </p:sp>
          <p:sp>
            <p:nvSpPr>
              <p:cNvPr id="128082" name="Rectangle 205"/>
              <p:cNvSpPr>
                <a:spLocks noChangeArrowheads="1"/>
              </p:cNvSpPr>
              <p:nvPr/>
            </p:nvSpPr>
            <p:spPr bwMode="auto">
              <a:xfrm>
                <a:off x="1317" y="2034"/>
                <a:ext cx="3407" cy="18"/>
              </a:xfrm>
              <a:prstGeom prst="rect">
                <a:avLst/>
              </a:prstGeom>
              <a:solidFill>
                <a:srgbClr val="FEFEFE"/>
              </a:solidFill>
              <a:ln w="9525">
                <a:noFill/>
                <a:miter lim="800000"/>
                <a:headEnd/>
                <a:tailEnd/>
              </a:ln>
            </p:spPr>
            <p:txBody>
              <a:bodyPr/>
              <a:lstStyle/>
              <a:p>
                <a:endParaRPr lang="en-US"/>
              </a:p>
            </p:txBody>
          </p:sp>
          <p:sp>
            <p:nvSpPr>
              <p:cNvPr id="128083" name="Rectangle 206"/>
              <p:cNvSpPr>
                <a:spLocks noChangeArrowheads="1"/>
              </p:cNvSpPr>
              <p:nvPr/>
            </p:nvSpPr>
            <p:spPr bwMode="auto">
              <a:xfrm>
                <a:off x="1317" y="3581"/>
                <a:ext cx="3407" cy="17"/>
              </a:xfrm>
              <a:prstGeom prst="rect">
                <a:avLst/>
              </a:prstGeom>
              <a:solidFill>
                <a:srgbClr val="FEFEFE"/>
              </a:solidFill>
              <a:ln w="9525">
                <a:noFill/>
                <a:miter lim="800000"/>
                <a:headEnd/>
                <a:tailEnd/>
              </a:ln>
            </p:spPr>
            <p:txBody>
              <a:bodyPr/>
              <a:lstStyle/>
              <a:p>
                <a:endParaRPr lang="en-US"/>
              </a:p>
            </p:txBody>
          </p:sp>
          <p:sp>
            <p:nvSpPr>
              <p:cNvPr id="128084" name="Rectangle 207"/>
              <p:cNvSpPr>
                <a:spLocks noChangeArrowheads="1"/>
              </p:cNvSpPr>
              <p:nvPr/>
            </p:nvSpPr>
            <p:spPr bwMode="auto">
              <a:xfrm>
                <a:off x="1317" y="2052"/>
                <a:ext cx="35" cy="1529"/>
              </a:xfrm>
              <a:prstGeom prst="rect">
                <a:avLst/>
              </a:prstGeom>
              <a:solidFill>
                <a:srgbClr val="FEFEFE"/>
              </a:solidFill>
              <a:ln w="9525">
                <a:noFill/>
                <a:miter lim="800000"/>
                <a:headEnd/>
                <a:tailEnd/>
              </a:ln>
            </p:spPr>
            <p:txBody>
              <a:bodyPr/>
              <a:lstStyle/>
              <a:p>
                <a:endParaRPr lang="en-US"/>
              </a:p>
            </p:txBody>
          </p:sp>
          <p:sp>
            <p:nvSpPr>
              <p:cNvPr id="128085" name="Rectangle 208"/>
              <p:cNvSpPr>
                <a:spLocks noChangeArrowheads="1"/>
              </p:cNvSpPr>
              <p:nvPr/>
            </p:nvSpPr>
            <p:spPr bwMode="auto">
              <a:xfrm>
                <a:off x="4689" y="2052"/>
                <a:ext cx="35" cy="1529"/>
              </a:xfrm>
              <a:prstGeom prst="rect">
                <a:avLst/>
              </a:prstGeom>
              <a:solidFill>
                <a:srgbClr val="FEFEFE"/>
              </a:solidFill>
              <a:ln w="9525">
                <a:noFill/>
                <a:miter lim="800000"/>
                <a:headEnd/>
                <a:tailEnd/>
              </a:ln>
            </p:spPr>
            <p:txBody>
              <a:bodyPr/>
              <a:lstStyle/>
              <a:p>
                <a:endParaRPr lang="en-US"/>
              </a:p>
            </p:txBody>
          </p:sp>
          <p:sp>
            <p:nvSpPr>
              <p:cNvPr id="128086" name="Rectangle 209"/>
              <p:cNvSpPr>
                <a:spLocks noChangeArrowheads="1"/>
              </p:cNvSpPr>
              <p:nvPr/>
            </p:nvSpPr>
            <p:spPr bwMode="auto">
              <a:xfrm>
                <a:off x="1352" y="2052"/>
                <a:ext cx="3337" cy="17"/>
              </a:xfrm>
              <a:prstGeom prst="rect">
                <a:avLst/>
              </a:prstGeom>
              <a:solidFill>
                <a:srgbClr val="FDFDFD"/>
              </a:solidFill>
              <a:ln w="9525">
                <a:noFill/>
                <a:miter lim="800000"/>
                <a:headEnd/>
                <a:tailEnd/>
              </a:ln>
            </p:spPr>
            <p:txBody>
              <a:bodyPr/>
              <a:lstStyle/>
              <a:p>
                <a:endParaRPr lang="en-US"/>
              </a:p>
            </p:txBody>
          </p:sp>
          <p:sp>
            <p:nvSpPr>
              <p:cNvPr id="128087" name="Rectangle 210"/>
              <p:cNvSpPr>
                <a:spLocks noChangeArrowheads="1"/>
              </p:cNvSpPr>
              <p:nvPr/>
            </p:nvSpPr>
            <p:spPr bwMode="auto">
              <a:xfrm>
                <a:off x="1352" y="3563"/>
                <a:ext cx="3337" cy="18"/>
              </a:xfrm>
              <a:prstGeom prst="rect">
                <a:avLst/>
              </a:prstGeom>
              <a:solidFill>
                <a:srgbClr val="FDFDFD"/>
              </a:solidFill>
              <a:ln w="9525">
                <a:noFill/>
                <a:miter lim="800000"/>
                <a:headEnd/>
                <a:tailEnd/>
              </a:ln>
            </p:spPr>
            <p:txBody>
              <a:bodyPr/>
              <a:lstStyle/>
              <a:p>
                <a:endParaRPr lang="en-US"/>
              </a:p>
            </p:txBody>
          </p:sp>
          <p:sp>
            <p:nvSpPr>
              <p:cNvPr id="128088" name="Rectangle 211"/>
              <p:cNvSpPr>
                <a:spLocks noChangeArrowheads="1"/>
              </p:cNvSpPr>
              <p:nvPr/>
            </p:nvSpPr>
            <p:spPr bwMode="auto">
              <a:xfrm>
                <a:off x="1352" y="2069"/>
                <a:ext cx="35" cy="1494"/>
              </a:xfrm>
              <a:prstGeom prst="rect">
                <a:avLst/>
              </a:prstGeom>
              <a:solidFill>
                <a:srgbClr val="FDFDFD"/>
              </a:solidFill>
              <a:ln w="9525">
                <a:noFill/>
                <a:miter lim="800000"/>
                <a:headEnd/>
                <a:tailEnd/>
              </a:ln>
            </p:spPr>
            <p:txBody>
              <a:bodyPr/>
              <a:lstStyle/>
              <a:p>
                <a:endParaRPr lang="en-US"/>
              </a:p>
            </p:txBody>
          </p:sp>
          <p:sp>
            <p:nvSpPr>
              <p:cNvPr id="128089" name="Rectangle 212"/>
              <p:cNvSpPr>
                <a:spLocks noChangeArrowheads="1"/>
              </p:cNvSpPr>
              <p:nvPr/>
            </p:nvSpPr>
            <p:spPr bwMode="auto">
              <a:xfrm>
                <a:off x="4654" y="2069"/>
                <a:ext cx="35" cy="1494"/>
              </a:xfrm>
              <a:prstGeom prst="rect">
                <a:avLst/>
              </a:prstGeom>
              <a:solidFill>
                <a:srgbClr val="FDFDFD"/>
              </a:solidFill>
              <a:ln w="9525">
                <a:noFill/>
                <a:miter lim="800000"/>
                <a:headEnd/>
                <a:tailEnd/>
              </a:ln>
            </p:spPr>
            <p:txBody>
              <a:bodyPr/>
              <a:lstStyle/>
              <a:p>
                <a:endParaRPr lang="en-US"/>
              </a:p>
            </p:txBody>
          </p:sp>
          <p:sp>
            <p:nvSpPr>
              <p:cNvPr id="128090" name="Rectangle 213"/>
              <p:cNvSpPr>
                <a:spLocks noChangeArrowheads="1"/>
              </p:cNvSpPr>
              <p:nvPr/>
            </p:nvSpPr>
            <p:spPr bwMode="auto">
              <a:xfrm>
                <a:off x="1387" y="2069"/>
                <a:ext cx="3267" cy="18"/>
              </a:xfrm>
              <a:prstGeom prst="rect">
                <a:avLst/>
              </a:prstGeom>
              <a:solidFill>
                <a:srgbClr val="FDFDFD"/>
              </a:solidFill>
              <a:ln w="9525">
                <a:noFill/>
                <a:miter lim="800000"/>
                <a:headEnd/>
                <a:tailEnd/>
              </a:ln>
            </p:spPr>
            <p:txBody>
              <a:bodyPr/>
              <a:lstStyle/>
              <a:p>
                <a:endParaRPr lang="en-US"/>
              </a:p>
            </p:txBody>
          </p:sp>
          <p:sp>
            <p:nvSpPr>
              <p:cNvPr id="128091" name="Rectangle 214"/>
              <p:cNvSpPr>
                <a:spLocks noChangeArrowheads="1"/>
              </p:cNvSpPr>
              <p:nvPr/>
            </p:nvSpPr>
            <p:spPr bwMode="auto">
              <a:xfrm>
                <a:off x="1387" y="3545"/>
                <a:ext cx="3267" cy="18"/>
              </a:xfrm>
              <a:prstGeom prst="rect">
                <a:avLst/>
              </a:prstGeom>
              <a:solidFill>
                <a:srgbClr val="FDFDFD"/>
              </a:solidFill>
              <a:ln w="9525">
                <a:noFill/>
                <a:miter lim="800000"/>
                <a:headEnd/>
                <a:tailEnd/>
              </a:ln>
            </p:spPr>
            <p:txBody>
              <a:bodyPr/>
              <a:lstStyle/>
              <a:p>
                <a:endParaRPr lang="en-US"/>
              </a:p>
            </p:txBody>
          </p:sp>
          <p:sp>
            <p:nvSpPr>
              <p:cNvPr id="128092" name="Rectangle 215"/>
              <p:cNvSpPr>
                <a:spLocks noChangeArrowheads="1"/>
              </p:cNvSpPr>
              <p:nvPr/>
            </p:nvSpPr>
            <p:spPr bwMode="auto">
              <a:xfrm>
                <a:off x="1387" y="2087"/>
                <a:ext cx="35" cy="1458"/>
              </a:xfrm>
              <a:prstGeom prst="rect">
                <a:avLst/>
              </a:prstGeom>
              <a:solidFill>
                <a:srgbClr val="FDFDFD"/>
              </a:solidFill>
              <a:ln w="9525">
                <a:noFill/>
                <a:miter lim="800000"/>
                <a:headEnd/>
                <a:tailEnd/>
              </a:ln>
            </p:spPr>
            <p:txBody>
              <a:bodyPr/>
              <a:lstStyle/>
              <a:p>
                <a:endParaRPr lang="en-US"/>
              </a:p>
            </p:txBody>
          </p:sp>
          <p:sp>
            <p:nvSpPr>
              <p:cNvPr id="128093" name="Rectangle 216"/>
              <p:cNvSpPr>
                <a:spLocks noChangeArrowheads="1"/>
              </p:cNvSpPr>
              <p:nvPr/>
            </p:nvSpPr>
            <p:spPr bwMode="auto">
              <a:xfrm>
                <a:off x="4619" y="2087"/>
                <a:ext cx="35" cy="1458"/>
              </a:xfrm>
              <a:prstGeom prst="rect">
                <a:avLst/>
              </a:prstGeom>
              <a:solidFill>
                <a:srgbClr val="FDFDFD"/>
              </a:solidFill>
              <a:ln w="9525">
                <a:noFill/>
                <a:miter lim="800000"/>
                <a:headEnd/>
                <a:tailEnd/>
              </a:ln>
            </p:spPr>
            <p:txBody>
              <a:bodyPr/>
              <a:lstStyle/>
              <a:p>
                <a:endParaRPr lang="en-US"/>
              </a:p>
            </p:txBody>
          </p:sp>
          <p:sp>
            <p:nvSpPr>
              <p:cNvPr id="128094" name="Rectangle 217"/>
              <p:cNvSpPr>
                <a:spLocks noChangeArrowheads="1"/>
              </p:cNvSpPr>
              <p:nvPr/>
            </p:nvSpPr>
            <p:spPr bwMode="auto">
              <a:xfrm>
                <a:off x="1422" y="2087"/>
                <a:ext cx="3197" cy="17"/>
              </a:xfrm>
              <a:prstGeom prst="rect">
                <a:avLst/>
              </a:prstGeom>
              <a:solidFill>
                <a:srgbClr val="FDFDFD"/>
              </a:solidFill>
              <a:ln w="9525">
                <a:noFill/>
                <a:miter lim="800000"/>
                <a:headEnd/>
                <a:tailEnd/>
              </a:ln>
            </p:spPr>
            <p:txBody>
              <a:bodyPr/>
              <a:lstStyle/>
              <a:p>
                <a:endParaRPr lang="en-US"/>
              </a:p>
            </p:txBody>
          </p:sp>
          <p:sp>
            <p:nvSpPr>
              <p:cNvPr id="128095" name="Rectangle 218"/>
              <p:cNvSpPr>
                <a:spLocks noChangeArrowheads="1"/>
              </p:cNvSpPr>
              <p:nvPr/>
            </p:nvSpPr>
            <p:spPr bwMode="auto">
              <a:xfrm>
                <a:off x="1422" y="3528"/>
                <a:ext cx="3197" cy="17"/>
              </a:xfrm>
              <a:prstGeom prst="rect">
                <a:avLst/>
              </a:prstGeom>
              <a:solidFill>
                <a:srgbClr val="FDFDFD"/>
              </a:solidFill>
              <a:ln w="9525">
                <a:noFill/>
                <a:miter lim="800000"/>
                <a:headEnd/>
                <a:tailEnd/>
              </a:ln>
            </p:spPr>
            <p:txBody>
              <a:bodyPr/>
              <a:lstStyle/>
              <a:p>
                <a:endParaRPr lang="en-US"/>
              </a:p>
            </p:txBody>
          </p:sp>
          <p:sp>
            <p:nvSpPr>
              <p:cNvPr id="128096" name="Rectangle 219"/>
              <p:cNvSpPr>
                <a:spLocks noChangeArrowheads="1"/>
              </p:cNvSpPr>
              <p:nvPr/>
            </p:nvSpPr>
            <p:spPr bwMode="auto">
              <a:xfrm>
                <a:off x="1422" y="2104"/>
                <a:ext cx="35" cy="1424"/>
              </a:xfrm>
              <a:prstGeom prst="rect">
                <a:avLst/>
              </a:prstGeom>
              <a:solidFill>
                <a:srgbClr val="FDFDFD"/>
              </a:solidFill>
              <a:ln w="9525">
                <a:noFill/>
                <a:miter lim="800000"/>
                <a:headEnd/>
                <a:tailEnd/>
              </a:ln>
            </p:spPr>
            <p:txBody>
              <a:bodyPr/>
              <a:lstStyle/>
              <a:p>
                <a:endParaRPr lang="en-US"/>
              </a:p>
            </p:txBody>
          </p:sp>
          <p:sp>
            <p:nvSpPr>
              <p:cNvPr id="128097" name="Rectangle 220"/>
              <p:cNvSpPr>
                <a:spLocks noChangeArrowheads="1"/>
              </p:cNvSpPr>
              <p:nvPr/>
            </p:nvSpPr>
            <p:spPr bwMode="auto">
              <a:xfrm>
                <a:off x="4584" y="2104"/>
                <a:ext cx="35" cy="1424"/>
              </a:xfrm>
              <a:prstGeom prst="rect">
                <a:avLst/>
              </a:prstGeom>
              <a:solidFill>
                <a:srgbClr val="FDFDFD"/>
              </a:solidFill>
              <a:ln w="9525">
                <a:noFill/>
                <a:miter lim="800000"/>
                <a:headEnd/>
                <a:tailEnd/>
              </a:ln>
            </p:spPr>
            <p:txBody>
              <a:bodyPr/>
              <a:lstStyle/>
              <a:p>
                <a:endParaRPr lang="en-US"/>
              </a:p>
            </p:txBody>
          </p:sp>
          <p:sp>
            <p:nvSpPr>
              <p:cNvPr id="128098" name="Rectangle 221"/>
              <p:cNvSpPr>
                <a:spLocks noChangeArrowheads="1"/>
              </p:cNvSpPr>
              <p:nvPr/>
            </p:nvSpPr>
            <p:spPr bwMode="auto">
              <a:xfrm>
                <a:off x="1457" y="2104"/>
                <a:ext cx="3127" cy="18"/>
              </a:xfrm>
              <a:prstGeom prst="rect">
                <a:avLst/>
              </a:prstGeom>
              <a:solidFill>
                <a:srgbClr val="FCFCFC"/>
              </a:solidFill>
              <a:ln w="9525">
                <a:noFill/>
                <a:miter lim="800000"/>
                <a:headEnd/>
                <a:tailEnd/>
              </a:ln>
            </p:spPr>
            <p:txBody>
              <a:bodyPr/>
              <a:lstStyle/>
              <a:p>
                <a:endParaRPr lang="en-US"/>
              </a:p>
            </p:txBody>
          </p:sp>
          <p:sp>
            <p:nvSpPr>
              <p:cNvPr id="128099" name="Rectangle 222"/>
              <p:cNvSpPr>
                <a:spLocks noChangeArrowheads="1"/>
              </p:cNvSpPr>
              <p:nvPr/>
            </p:nvSpPr>
            <p:spPr bwMode="auto">
              <a:xfrm>
                <a:off x="1457" y="3510"/>
                <a:ext cx="3127" cy="18"/>
              </a:xfrm>
              <a:prstGeom prst="rect">
                <a:avLst/>
              </a:prstGeom>
              <a:solidFill>
                <a:srgbClr val="FCFCFC"/>
              </a:solidFill>
              <a:ln w="9525">
                <a:noFill/>
                <a:miter lim="800000"/>
                <a:headEnd/>
                <a:tailEnd/>
              </a:ln>
            </p:spPr>
            <p:txBody>
              <a:bodyPr/>
              <a:lstStyle/>
              <a:p>
                <a:endParaRPr lang="en-US"/>
              </a:p>
            </p:txBody>
          </p:sp>
          <p:sp>
            <p:nvSpPr>
              <p:cNvPr id="128100" name="Rectangle 223"/>
              <p:cNvSpPr>
                <a:spLocks noChangeArrowheads="1"/>
              </p:cNvSpPr>
              <p:nvPr/>
            </p:nvSpPr>
            <p:spPr bwMode="auto">
              <a:xfrm>
                <a:off x="1457" y="2122"/>
                <a:ext cx="35" cy="1388"/>
              </a:xfrm>
              <a:prstGeom prst="rect">
                <a:avLst/>
              </a:prstGeom>
              <a:solidFill>
                <a:srgbClr val="FCFCFC"/>
              </a:solidFill>
              <a:ln w="9525">
                <a:noFill/>
                <a:miter lim="800000"/>
                <a:headEnd/>
                <a:tailEnd/>
              </a:ln>
            </p:spPr>
            <p:txBody>
              <a:bodyPr/>
              <a:lstStyle/>
              <a:p>
                <a:endParaRPr lang="en-US"/>
              </a:p>
            </p:txBody>
          </p:sp>
          <p:sp>
            <p:nvSpPr>
              <p:cNvPr id="128101" name="Rectangle 224"/>
              <p:cNvSpPr>
                <a:spLocks noChangeArrowheads="1"/>
              </p:cNvSpPr>
              <p:nvPr/>
            </p:nvSpPr>
            <p:spPr bwMode="auto">
              <a:xfrm>
                <a:off x="4549" y="2122"/>
                <a:ext cx="35" cy="1388"/>
              </a:xfrm>
              <a:prstGeom prst="rect">
                <a:avLst/>
              </a:prstGeom>
              <a:solidFill>
                <a:srgbClr val="FCFCFC"/>
              </a:solidFill>
              <a:ln w="9525">
                <a:noFill/>
                <a:miter lim="800000"/>
                <a:headEnd/>
                <a:tailEnd/>
              </a:ln>
            </p:spPr>
            <p:txBody>
              <a:bodyPr/>
              <a:lstStyle/>
              <a:p>
                <a:endParaRPr lang="en-US"/>
              </a:p>
            </p:txBody>
          </p:sp>
          <p:sp>
            <p:nvSpPr>
              <p:cNvPr id="128102" name="Rectangle 225"/>
              <p:cNvSpPr>
                <a:spLocks noChangeArrowheads="1"/>
              </p:cNvSpPr>
              <p:nvPr/>
            </p:nvSpPr>
            <p:spPr bwMode="auto">
              <a:xfrm>
                <a:off x="1492" y="2122"/>
                <a:ext cx="3057" cy="18"/>
              </a:xfrm>
              <a:prstGeom prst="rect">
                <a:avLst/>
              </a:prstGeom>
              <a:solidFill>
                <a:srgbClr val="FBFBFB"/>
              </a:solidFill>
              <a:ln w="9525">
                <a:noFill/>
                <a:miter lim="800000"/>
                <a:headEnd/>
                <a:tailEnd/>
              </a:ln>
            </p:spPr>
            <p:txBody>
              <a:bodyPr/>
              <a:lstStyle/>
              <a:p>
                <a:endParaRPr lang="en-US"/>
              </a:p>
            </p:txBody>
          </p:sp>
          <p:sp>
            <p:nvSpPr>
              <p:cNvPr id="128103" name="Rectangle 226"/>
              <p:cNvSpPr>
                <a:spLocks noChangeArrowheads="1"/>
              </p:cNvSpPr>
              <p:nvPr/>
            </p:nvSpPr>
            <p:spPr bwMode="auto">
              <a:xfrm>
                <a:off x="1492" y="3493"/>
                <a:ext cx="3057" cy="17"/>
              </a:xfrm>
              <a:prstGeom prst="rect">
                <a:avLst/>
              </a:prstGeom>
              <a:solidFill>
                <a:srgbClr val="FBFBFB"/>
              </a:solidFill>
              <a:ln w="9525">
                <a:noFill/>
                <a:miter lim="800000"/>
                <a:headEnd/>
                <a:tailEnd/>
              </a:ln>
            </p:spPr>
            <p:txBody>
              <a:bodyPr/>
              <a:lstStyle/>
              <a:p>
                <a:endParaRPr lang="en-US"/>
              </a:p>
            </p:txBody>
          </p:sp>
          <p:sp>
            <p:nvSpPr>
              <p:cNvPr id="128104" name="Rectangle 227"/>
              <p:cNvSpPr>
                <a:spLocks noChangeArrowheads="1"/>
              </p:cNvSpPr>
              <p:nvPr/>
            </p:nvSpPr>
            <p:spPr bwMode="auto">
              <a:xfrm>
                <a:off x="1492" y="2140"/>
                <a:ext cx="36" cy="1353"/>
              </a:xfrm>
              <a:prstGeom prst="rect">
                <a:avLst/>
              </a:prstGeom>
              <a:solidFill>
                <a:srgbClr val="FBFBFB"/>
              </a:solidFill>
              <a:ln w="9525">
                <a:noFill/>
                <a:miter lim="800000"/>
                <a:headEnd/>
                <a:tailEnd/>
              </a:ln>
            </p:spPr>
            <p:txBody>
              <a:bodyPr/>
              <a:lstStyle/>
              <a:p>
                <a:endParaRPr lang="en-US"/>
              </a:p>
            </p:txBody>
          </p:sp>
          <p:sp>
            <p:nvSpPr>
              <p:cNvPr id="128105" name="Rectangle 228"/>
              <p:cNvSpPr>
                <a:spLocks noChangeArrowheads="1"/>
              </p:cNvSpPr>
              <p:nvPr/>
            </p:nvSpPr>
            <p:spPr bwMode="auto">
              <a:xfrm>
                <a:off x="4505" y="2140"/>
                <a:ext cx="44" cy="1353"/>
              </a:xfrm>
              <a:prstGeom prst="rect">
                <a:avLst/>
              </a:prstGeom>
              <a:solidFill>
                <a:srgbClr val="FBFBFB"/>
              </a:solidFill>
              <a:ln w="9525">
                <a:noFill/>
                <a:miter lim="800000"/>
                <a:headEnd/>
                <a:tailEnd/>
              </a:ln>
            </p:spPr>
            <p:txBody>
              <a:bodyPr/>
              <a:lstStyle/>
              <a:p>
                <a:endParaRPr lang="en-US"/>
              </a:p>
            </p:txBody>
          </p:sp>
          <p:sp>
            <p:nvSpPr>
              <p:cNvPr id="128106" name="Rectangle 229"/>
              <p:cNvSpPr>
                <a:spLocks noChangeArrowheads="1"/>
              </p:cNvSpPr>
              <p:nvPr/>
            </p:nvSpPr>
            <p:spPr bwMode="auto">
              <a:xfrm>
                <a:off x="1528" y="2140"/>
                <a:ext cx="2977" cy="8"/>
              </a:xfrm>
              <a:prstGeom prst="rect">
                <a:avLst/>
              </a:prstGeom>
              <a:solidFill>
                <a:srgbClr val="FBFBFB"/>
              </a:solidFill>
              <a:ln w="9525">
                <a:noFill/>
                <a:miter lim="800000"/>
                <a:headEnd/>
                <a:tailEnd/>
              </a:ln>
            </p:spPr>
            <p:txBody>
              <a:bodyPr/>
              <a:lstStyle/>
              <a:p>
                <a:endParaRPr lang="en-US"/>
              </a:p>
            </p:txBody>
          </p:sp>
          <p:sp>
            <p:nvSpPr>
              <p:cNvPr id="128107" name="Rectangle 230"/>
              <p:cNvSpPr>
                <a:spLocks noChangeArrowheads="1"/>
              </p:cNvSpPr>
              <p:nvPr/>
            </p:nvSpPr>
            <p:spPr bwMode="auto">
              <a:xfrm>
                <a:off x="1528" y="3475"/>
                <a:ext cx="2977" cy="18"/>
              </a:xfrm>
              <a:prstGeom prst="rect">
                <a:avLst/>
              </a:prstGeom>
              <a:solidFill>
                <a:srgbClr val="FBFBFB"/>
              </a:solidFill>
              <a:ln w="9525">
                <a:noFill/>
                <a:miter lim="800000"/>
                <a:headEnd/>
                <a:tailEnd/>
              </a:ln>
            </p:spPr>
            <p:txBody>
              <a:bodyPr/>
              <a:lstStyle/>
              <a:p>
                <a:endParaRPr lang="en-US"/>
              </a:p>
            </p:txBody>
          </p:sp>
          <p:sp>
            <p:nvSpPr>
              <p:cNvPr id="128108" name="Rectangle 231"/>
              <p:cNvSpPr>
                <a:spLocks noChangeArrowheads="1"/>
              </p:cNvSpPr>
              <p:nvPr/>
            </p:nvSpPr>
            <p:spPr bwMode="auto">
              <a:xfrm>
                <a:off x="1528" y="2148"/>
                <a:ext cx="35" cy="1327"/>
              </a:xfrm>
              <a:prstGeom prst="rect">
                <a:avLst/>
              </a:prstGeom>
              <a:solidFill>
                <a:srgbClr val="FBFBFB"/>
              </a:solidFill>
              <a:ln w="9525">
                <a:noFill/>
                <a:miter lim="800000"/>
                <a:headEnd/>
                <a:tailEnd/>
              </a:ln>
            </p:spPr>
            <p:txBody>
              <a:bodyPr/>
              <a:lstStyle/>
              <a:p>
                <a:endParaRPr lang="en-US"/>
              </a:p>
            </p:txBody>
          </p:sp>
          <p:sp>
            <p:nvSpPr>
              <p:cNvPr id="128109" name="Rectangle 232"/>
              <p:cNvSpPr>
                <a:spLocks noChangeArrowheads="1"/>
              </p:cNvSpPr>
              <p:nvPr/>
            </p:nvSpPr>
            <p:spPr bwMode="auto">
              <a:xfrm>
                <a:off x="4470" y="2148"/>
                <a:ext cx="35" cy="1327"/>
              </a:xfrm>
              <a:prstGeom prst="rect">
                <a:avLst/>
              </a:prstGeom>
              <a:solidFill>
                <a:srgbClr val="FBFBFB"/>
              </a:solidFill>
              <a:ln w="9525">
                <a:noFill/>
                <a:miter lim="800000"/>
                <a:headEnd/>
                <a:tailEnd/>
              </a:ln>
            </p:spPr>
            <p:txBody>
              <a:bodyPr/>
              <a:lstStyle/>
              <a:p>
                <a:endParaRPr lang="en-US"/>
              </a:p>
            </p:txBody>
          </p:sp>
          <p:sp>
            <p:nvSpPr>
              <p:cNvPr id="128110" name="Rectangle 233"/>
              <p:cNvSpPr>
                <a:spLocks noChangeArrowheads="1"/>
              </p:cNvSpPr>
              <p:nvPr/>
            </p:nvSpPr>
            <p:spPr bwMode="auto">
              <a:xfrm>
                <a:off x="1563" y="2148"/>
                <a:ext cx="2907" cy="18"/>
              </a:xfrm>
              <a:prstGeom prst="rect">
                <a:avLst/>
              </a:prstGeom>
              <a:solidFill>
                <a:srgbClr val="FAFAFA"/>
              </a:solidFill>
              <a:ln w="9525">
                <a:noFill/>
                <a:miter lim="800000"/>
                <a:headEnd/>
                <a:tailEnd/>
              </a:ln>
            </p:spPr>
            <p:txBody>
              <a:bodyPr/>
              <a:lstStyle/>
              <a:p>
                <a:endParaRPr lang="en-US"/>
              </a:p>
            </p:txBody>
          </p:sp>
          <p:sp>
            <p:nvSpPr>
              <p:cNvPr id="128111" name="Rectangle 234"/>
              <p:cNvSpPr>
                <a:spLocks noChangeArrowheads="1"/>
              </p:cNvSpPr>
              <p:nvPr/>
            </p:nvSpPr>
            <p:spPr bwMode="auto">
              <a:xfrm>
                <a:off x="1563" y="3458"/>
                <a:ext cx="2907" cy="17"/>
              </a:xfrm>
              <a:prstGeom prst="rect">
                <a:avLst/>
              </a:prstGeom>
              <a:solidFill>
                <a:srgbClr val="FAFAFA"/>
              </a:solidFill>
              <a:ln w="9525">
                <a:noFill/>
                <a:miter lim="800000"/>
                <a:headEnd/>
                <a:tailEnd/>
              </a:ln>
            </p:spPr>
            <p:txBody>
              <a:bodyPr/>
              <a:lstStyle/>
              <a:p>
                <a:endParaRPr lang="en-US"/>
              </a:p>
            </p:txBody>
          </p:sp>
          <p:sp>
            <p:nvSpPr>
              <p:cNvPr id="128112" name="Rectangle 235"/>
              <p:cNvSpPr>
                <a:spLocks noChangeArrowheads="1"/>
              </p:cNvSpPr>
              <p:nvPr/>
            </p:nvSpPr>
            <p:spPr bwMode="auto">
              <a:xfrm>
                <a:off x="1563" y="2166"/>
                <a:ext cx="44" cy="1292"/>
              </a:xfrm>
              <a:prstGeom prst="rect">
                <a:avLst/>
              </a:prstGeom>
              <a:solidFill>
                <a:srgbClr val="FAFAFA"/>
              </a:solidFill>
              <a:ln w="9525">
                <a:noFill/>
                <a:miter lim="800000"/>
                <a:headEnd/>
                <a:tailEnd/>
              </a:ln>
            </p:spPr>
            <p:txBody>
              <a:bodyPr/>
              <a:lstStyle/>
              <a:p>
                <a:endParaRPr lang="en-US"/>
              </a:p>
            </p:txBody>
          </p:sp>
          <p:sp>
            <p:nvSpPr>
              <p:cNvPr id="128113" name="Rectangle 236"/>
              <p:cNvSpPr>
                <a:spLocks noChangeArrowheads="1"/>
              </p:cNvSpPr>
              <p:nvPr/>
            </p:nvSpPr>
            <p:spPr bwMode="auto">
              <a:xfrm>
                <a:off x="4434" y="2166"/>
                <a:ext cx="36" cy="1292"/>
              </a:xfrm>
              <a:prstGeom prst="rect">
                <a:avLst/>
              </a:prstGeom>
              <a:solidFill>
                <a:srgbClr val="FAFAFA"/>
              </a:solidFill>
              <a:ln w="9525">
                <a:noFill/>
                <a:miter lim="800000"/>
                <a:headEnd/>
                <a:tailEnd/>
              </a:ln>
            </p:spPr>
            <p:txBody>
              <a:bodyPr/>
              <a:lstStyle/>
              <a:p>
                <a:endParaRPr lang="en-US"/>
              </a:p>
            </p:txBody>
          </p:sp>
          <p:sp>
            <p:nvSpPr>
              <p:cNvPr id="128114" name="Rectangle 237"/>
              <p:cNvSpPr>
                <a:spLocks noChangeArrowheads="1"/>
              </p:cNvSpPr>
              <p:nvPr/>
            </p:nvSpPr>
            <p:spPr bwMode="auto">
              <a:xfrm>
                <a:off x="1607" y="2166"/>
                <a:ext cx="2827" cy="17"/>
              </a:xfrm>
              <a:prstGeom prst="rect">
                <a:avLst/>
              </a:prstGeom>
              <a:solidFill>
                <a:srgbClr val="F9F9F9"/>
              </a:solidFill>
              <a:ln w="9525">
                <a:noFill/>
                <a:miter lim="800000"/>
                <a:headEnd/>
                <a:tailEnd/>
              </a:ln>
            </p:spPr>
            <p:txBody>
              <a:bodyPr/>
              <a:lstStyle/>
              <a:p>
                <a:endParaRPr lang="en-US"/>
              </a:p>
            </p:txBody>
          </p:sp>
          <p:sp>
            <p:nvSpPr>
              <p:cNvPr id="128115" name="Rectangle 238"/>
              <p:cNvSpPr>
                <a:spLocks noChangeArrowheads="1"/>
              </p:cNvSpPr>
              <p:nvPr/>
            </p:nvSpPr>
            <p:spPr bwMode="auto">
              <a:xfrm>
                <a:off x="1607" y="3449"/>
                <a:ext cx="2827" cy="9"/>
              </a:xfrm>
              <a:prstGeom prst="rect">
                <a:avLst/>
              </a:prstGeom>
              <a:solidFill>
                <a:srgbClr val="F9F9F9"/>
              </a:solidFill>
              <a:ln w="9525">
                <a:noFill/>
                <a:miter lim="800000"/>
                <a:headEnd/>
                <a:tailEnd/>
              </a:ln>
            </p:spPr>
            <p:txBody>
              <a:bodyPr/>
              <a:lstStyle/>
              <a:p>
                <a:endParaRPr lang="en-US"/>
              </a:p>
            </p:txBody>
          </p:sp>
          <p:sp>
            <p:nvSpPr>
              <p:cNvPr id="128116" name="Rectangle 239"/>
              <p:cNvSpPr>
                <a:spLocks noChangeArrowheads="1"/>
              </p:cNvSpPr>
              <p:nvPr/>
            </p:nvSpPr>
            <p:spPr bwMode="auto">
              <a:xfrm>
                <a:off x="1607" y="2183"/>
                <a:ext cx="35" cy="1266"/>
              </a:xfrm>
              <a:prstGeom prst="rect">
                <a:avLst/>
              </a:prstGeom>
              <a:solidFill>
                <a:srgbClr val="F9F9F9"/>
              </a:solidFill>
              <a:ln w="9525">
                <a:noFill/>
                <a:miter lim="800000"/>
                <a:headEnd/>
                <a:tailEnd/>
              </a:ln>
            </p:spPr>
            <p:txBody>
              <a:bodyPr/>
              <a:lstStyle/>
              <a:p>
                <a:endParaRPr lang="en-US"/>
              </a:p>
            </p:txBody>
          </p:sp>
          <p:sp>
            <p:nvSpPr>
              <p:cNvPr id="128117" name="Rectangle 240"/>
              <p:cNvSpPr>
                <a:spLocks noChangeArrowheads="1"/>
              </p:cNvSpPr>
              <p:nvPr/>
            </p:nvSpPr>
            <p:spPr bwMode="auto">
              <a:xfrm>
                <a:off x="4399" y="2183"/>
                <a:ext cx="35" cy="1266"/>
              </a:xfrm>
              <a:prstGeom prst="rect">
                <a:avLst/>
              </a:prstGeom>
              <a:solidFill>
                <a:srgbClr val="F9F9F9"/>
              </a:solidFill>
              <a:ln w="9525">
                <a:noFill/>
                <a:miter lim="800000"/>
                <a:headEnd/>
                <a:tailEnd/>
              </a:ln>
            </p:spPr>
            <p:txBody>
              <a:bodyPr/>
              <a:lstStyle/>
              <a:p>
                <a:endParaRPr lang="en-US"/>
              </a:p>
            </p:txBody>
          </p:sp>
          <p:sp>
            <p:nvSpPr>
              <p:cNvPr id="128118" name="Rectangle 241"/>
              <p:cNvSpPr>
                <a:spLocks noChangeArrowheads="1"/>
              </p:cNvSpPr>
              <p:nvPr/>
            </p:nvSpPr>
            <p:spPr bwMode="auto">
              <a:xfrm>
                <a:off x="1642" y="2183"/>
                <a:ext cx="2757" cy="18"/>
              </a:xfrm>
              <a:prstGeom prst="rect">
                <a:avLst/>
              </a:prstGeom>
              <a:solidFill>
                <a:srgbClr val="F8F8F8"/>
              </a:solidFill>
              <a:ln w="9525">
                <a:noFill/>
                <a:miter lim="800000"/>
                <a:headEnd/>
                <a:tailEnd/>
              </a:ln>
            </p:spPr>
            <p:txBody>
              <a:bodyPr/>
              <a:lstStyle/>
              <a:p>
                <a:endParaRPr lang="en-US"/>
              </a:p>
            </p:txBody>
          </p:sp>
          <p:sp>
            <p:nvSpPr>
              <p:cNvPr id="128119" name="Rectangle 242"/>
              <p:cNvSpPr>
                <a:spLocks noChangeArrowheads="1"/>
              </p:cNvSpPr>
              <p:nvPr/>
            </p:nvSpPr>
            <p:spPr bwMode="auto">
              <a:xfrm>
                <a:off x="1642" y="3431"/>
                <a:ext cx="2757" cy="18"/>
              </a:xfrm>
              <a:prstGeom prst="rect">
                <a:avLst/>
              </a:prstGeom>
              <a:solidFill>
                <a:srgbClr val="F8F8F8"/>
              </a:solidFill>
              <a:ln w="9525">
                <a:noFill/>
                <a:miter lim="800000"/>
                <a:headEnd/>
                <a:tailEnd/>
              </a:ln>
            </p:spPr>
            <p:txBody>
              <a:bodyPr/>
              <a:lstStyle/>
              <a:p>
                <a:endParaRPr lang="en-US"/>
              </a:p>
            </p:txBody>
          </p:sp>
          <p:sp>
            <p:nvSpPr>
              <p:cNvPr id="128120" name="Rectangle 243"/>
              <p:cNvSpPr>
                <a:spLocks noChangeArrowheads="1"/>
              </p:cNvSpPr>
              <p:nvPr/>
            </p:nvSpPr>
            <p:spPr bwMode="auto">
              <a:xfrm>
                <a:off x="1642" y="2201"/>
                <a:ext cx="35" cy="1230"/>
              </a:xfrm>
              <a:prstGeom prst="rect">
                <a:avLst/>
              </a:prstGeom>
              <a:solidFill>
                <a:srgbClr val="F8F8F8"/>
              </a:solidFill>
              <a:ln w="9525">
                <a:noFill/>
                <a:miter lim="800000"/>
                <a:headEnd/>
                <a:tailEnd/>
              </a:ln>
            </p:spPr>
            <p:txBody>
              <a:bodyPr/>
              <a:lstStyle/>
              <a:p>
                <a:endParaRPr lang="en-US"/>
              </a:p>
            </p:txBody>
          </p:sp>
          <p:sp>
            <p:nvSpPr>
              <p:cNvPr id="128121" name="Rectangle 244"/>
              <p:cNvSpPr>
                <a:spLocks noChangeArrowheads="1"/>
              </p:cNvSpPr>
              <p:nvPr/>
            </p:nvSpPr>
            <p:spPr bwMode="auto">
              <a:xfrm>
                <a:off x="4364" y="2201"/>
                <a:ext cx="35" cy="1230"/>
              </a:xfrm>
              <a:prstGeom prst="rect">
                <a:avLst/>
              </a:prstGeom>
              <a:solidFill>
                <a:srgbClr val="F8F8F8"/>
              </a:solidFill>
              <a:ln w="9525">
                <a:noFill/>
                <a:miter lim="800000"/>
                <a:headEnd/>
                <a:tailEnd/>
              </a:ln>
            </p:spPr>
            <p:txBody>
              <a:bodyPr/>
              <a:lstStyle/>
              <a:p>
                <a:endParaRPr lang="en-US"/>
              </a:p>
            </p:txBody>
          </p:sp>
          <p:sp>
            <p:nvSpPr>
              <p:cNvPr id="128122" name="Rectangle 245"/>
              <p:cNvSpPr>
                <a:spLocks noChangeArrowheads="1"/>
              </p:cNvSpPr>
              <p:nvPr/>
            </p:nvSpPr>
            <p:spPr bwMode="auto">
              <a:xfrm>
                <a:off x="1677" y="2201"/>
                <a:ext cx="2687" cy="18"/>
              </a:xfrm>
              <a:prstGeom prst="rect">
                <a:avLst/>
              </a:prstGeom>
              <a:solidFill>
                <a:srgbClr val="F6F6F6"/>
              </a:solidFill>
              <a:ln w="9525">
                <a:noFill/>
                <a:miter lim="800000"/>
                <a:headEnd/>
                <a:tailEnd/>
              </a:ln>
            </p:spPr>
            <p:txBody>
              <a:bodyPr/>
              <a:lstStyle/>
              <a:p>
                <a:endParaRPr lang="en-US"/>
              </a:p>
            </p:txBody>
          </p:sp>
          <p:sp>
            <p:nvSpPr>
              <p:cNvPr id="128123" name="Rectangle 246"/>
              <p:cNvSpPr>
                <a:spLocks noChangeArrowheads="1"/>
              </p:cNvSpPr>
              <p:nvPr/>
            </p:nvSpPr>
            <p:spPr bwMode="auto">
              <a:xfrm>
                <a:off x="1677" y="3414"/>
                <a:ext cx="2687" cy="17"/>
              </a:xfrm>
              <a:prstGeom prst="rect">
                <a:avLst/>
              </a:prstGeom>
              <a:solidFill>
                <a:srgbClr val="F6F6F6"/>
              </a:solidFill>
              <a:ln w="9525">
                <a:noFill/>
                <a:miter lim="800000"/>
                <a:headEnd/>
                <a:tailEnd/>
              </a:ln>
            </p:spPr>
            <p:txBody>
              <a:bodyPr/>
              <a:lstStyle/>
              <a:p>
                <a:endParaRPr lang="en-US"/>
              </a:p>
            </p:txBody>
          </p:sp>
          <p:sp>
            <p:nvSpPr>
              <p:cNvPr id="128124" name="Rectangle 247"/>
              <p:cNvSpPr>
                <a:spLocks noChangeArrowheads="1"/>
              </p:cNvSpPr>
              <p:nvPr/>
            </p:nvSpPr>
            <p:spPr bwMode="auto">
              <a:xfrm>
                <a:off x="1677" y="2219"/>
                <a:ext cx="35" cy="1195"/>
              </a:xfrm>
              <a:prstGeom prst="rect">
                <a:avLst/>
              </a:prstGeom>
              <a:solidFill>
                <a:srgbClr val="F6F6F6"/>
              </a:solidFill>
              <a:ln w="9525">
                <a:noFill/>
                <a:miter lim="800000"/>
                <a:headEnd/>
                <a:tailEnd/>
              </a:ln>
            </p:spPr>
            <p:txBody>
              <a:bodyPr/>
              <a:lstStyle/>
              <a:p>
                <a:endParaRPr lang="en-US"/>
              </a:p>
            </p:txBody>
          </p:sp>
          <p:sp>
            <p:nvSpPr>
              <p:cNvPr id="128125" name="Rectangle 248"/>
              <p:cNvSpPr>
                <a:spLocks noChangeArrowheads="1"/>
              </p:cNvSpPr>
              <p:nvPr/>
            </p:nvSpPr>
            <p:spPr bwMode="auto">
              <a:xfrm>
                <a:off x="4329" y="2219"/>
                <a:ext cx="35" cy="1195"/>
              </a:xfrm>
              <a:prstGeom prst="rect">
                <a:avLst/>
              </a:prstGeom>
              <a:solidFill>
                <a:srgbClr val="F6F6F6"/>
              </a:solidFill>
              <a:ln w="9525">
                <a:noFill/>
                <a:miter lim="800000"/>
                <a:headEnd/>
                <a:tailEnd/>
              </a:ln>
            </p:spPr>
            <p:txBody>
              <a:bodyPr/>
              <a:lstStyle/>
              <a:p>
                <a:endParaRPr lang="en-US"/>
              </a:p>
            </p:txBody>
          </p:sp>
          <p:sp>
            <p:nvSpPr>
              <p:cNvPr id="128126" name="Rectangle 249"/>
              <p:cNvSpPr>
                <a:spLocks noChangeArrowheads="1"/>
              </p:cNvSpPr>
              <p:nvPr/>
            </p:nvSpPr>
            <p:spPr bwMode="auto">
              <a:xfrm>
                <a:off x="1712" y="2219"/>
                <a:ext cx="2617" cy="17"/>
              </a:xfrm>
              <a:prstGeom prst="rect">
                <a:avLst/>
              </a:prstGeom>
              <a:solidFill>
                <a:srgbClr val="F5F5F5"/>
              </a:solidFill>
              <a:ln w="9525">
                <a:noFill/>
                <a:miter lim="800000"/>
                <a:headEnd/>
                <a:tailEnd/>
              </a:ln>
            </p:spPr>
            <p:txBody>
              <a:bodyPr/>
              <a:lstStyle/>
              <a:p>
                <a:endParaRPr lang="en-US"/>
              </a:p>
            </p:txBody>
          </p:sp>
          <p:sp>
            <p:nvSpPr>
              <p:cNvPr id="128127" name="Rectangle 250"/>
              <p:cNvSpPr>
                <a:spLocks noChangeArrowheads="1"/>
              </p:cNvSpPr>
              <p:nvPr/>
            </p:nvSpPr>
            <p:spPr bwMode="auto">
              <a:xfrm>
                <a:off x="1712" y="3396"/>
                <a:ext cx="2617" cy="18"/>
              </a:xfrm>
              <a:prstGeom prst="rect">
                <a:avLst/>
              </a:prstGeom>
              <a:solidFill>
                <a:srgbClr val="F5F5F5"/>
              </a:solidFill>
              <a:ln w="9525">
                <a:noFill/>
                <a:miter lim="800000"/>
                <a:headEnd/>
                <a:tailEnd/>
              </a:ln>
            </p:spPr>
            <p:txBody>
              <a:bodyPr/>
              <a:lstStyle/>
              <a:p>
                <a:endParaRPr lang="en-US"/>
              </a:p>
            </p:txBody>
          </p:sp>
          <p:sp>
            <p:nvSpPr>
              <p:cNvPr id="128128" name="Rectangle 251"/>
              <p:cNvSpPr>
                <a:spLocks noChangeArrowheads="1"/>
              </p:cNvSpPr>
              <p:nvPr/>
            </p:nvSpPr>
            <p:spPr bwMode="auto">
              <a:xfrm>
                <a:off x="1712" y="2236"/>
                <a:ext cx="35" cy="1160"/>
              </a:xfrm>
              <a:prstGeom prst="rect">
                <a:avLst/>
              </a:prstGeom>
              <a:solidFill>
                <a:srgbClr val="F5F5F5"/>
              </a:solidFill>
              <a:ln w="9525">
                <a:noFill/>
                <a:miter lim="800000"/>
                <a:headEnd/>
                <a:tailEnd/>
              </a:ln>
            </p:spPr>
            <p:txBody>
              <a:bodyPr/>
              <a:lstStyle/>
              <a:p>
                <a:endParaRPr lang="en-US"/>
              </a:p>
            </p:txBody>
          </p:sp>
          <p:sp>
            <p:nvSpPr>
              <p:cNvPr id="128129" name="Rectangle 252"/>
              <p:cNvSpPr>
                <a:spLocks noChangeArrowheads="1"/>
              </p:cNvSpPr>
              <p:nvPr/>
            </p:nvSpPr>
            <p:spPr bwMode="auto">
              <a:xfrm>
                <a:off x="4294" y="2236"/>
                <a:ext cx="35" cy="1160"/>
              </a:xfrm>
              <a:prstGeom prst="rect">
                <a:avLst/>
              </a:prstGeom>
              <a:solidFill>
                <a:srgbClr val="F5F5F5"/>
              </a:solidFill>
              <a:ln w="9525">
                <a:noFill/>
                <a:miter lim="800000"/>
                <a:headEnd/>
                <a:tailEnd/>
              </a:ln>
            </p:spPr>
            <p:txBody>
              <a:bodyPr/>
              <a:lstStyle/>
              <a:p>
                <a:endParaRPr lang="en-US"/>
              </a:p>
            </p:txBody>
          </p:sp>
          <p:sp>
            <p:nvSpPr>
              <p:cNvPr id="128130" name="Rectangle 253"/>
              <p:cNvSpPr>
                <a:spLocks noChangeArrowheads="1"/>
              </p:cNvSpPr>
              <p:nvPr/>
            </p:nvSpPr>
            <p:spPr bwMode="auto">
              <a:xfrm>
                <a:off x="1747" y="2236"/>
                <a:ext cx="2547" cy="18"/>
              </a:xfrm>
              <a:prstGeom prst="rect">
                <a:avLst/>
              </a:prstGeom>
              <a:solidFill>
                <a:srgbClr val="F4F4F4"/>
              </a:solidFill>
              <a:ln w="9525">
                <a:noFill/>
                <a:miter lim="800000"/>
                <a:headEnd/>
                <a:tailEnd/>
              </a:ln>
            </p:spPr>
            <p:txBody>
              <a:bodyPr/>
              <a:lstStyle/>
              <a:p>
                <a:endParaRPr lang="en-US"/>
              </a:p>
            </p:txBody>
          </p:sp>
          <p:sp>
            <p:nvSpPr>
              <p:cNvPr id="128131" name="Rectangle 254"/>
              <p:cNvSpPr>
                <a:spLocks noChangeArrowheads="1"/>
              </p:cNvSpPr>
              <p:nvPr/>
            </p:nvSpPr>
            <p:spPr bwMode="auto">
              <a:xfrm>
                <a:off x="1747" y="3378"/>
                <a:ext cx="2547" cy="18"/>
              </a:xfrm>
              <a:prstGeom prst="rect">
                <a:avLst/>
              </a:prstGeom>
              <a:solidFill>
                <a:srgbClr val="F4F4F4"/>
              </a:solidFill>
              <a:ln w="9525">
                <a:noFill/>
                <a:miter lim="800000"/>
                <a:headEnd/>
                <a:tailEnd/>
              </a:ln>
            </p:spPr>
            <p:txBody>
              <a:bodyPr/>
              <a:lstStyle/>
              <a:p>
                <a:endParaRPr lang="en-US"/>
              </a:p>
            </p:txBody>
          </p:sp>
          <p:sp>
            <p:nvSpPr>
              <p:cNvPr id="128132" name="Rectangle 255"/>
              <p:cNvSpPr>
                <a:spLocks noChangeArrowheads="1"/>
              </p:cNvSpPr>
              <p:nvPr/>
            </p:nvSpPr>
            <p:spPr bwMode="auto">
              <a:xfrm>
                <a:off x="1747" y="2254"/>
                <a:ext cx="35" cy="1124"/>
              </a:xfrm>
              <a:prstGeom prst="rect">
                <a:avLst/>
              </a:prstGeom>
              <a:solidFill>
                <a:srgbClr val="F4F4F4"/>
              </a:solidFill>
              <a:ln w="9525">
                <a:noFill/>
                <a:miter lim="800000"/>
                <a:headEnd/>
                <a:tailEnd/>
              </a:ln>
            </p:spPr>
            <p:txBody>
              <a:bodyPr/>
              <a:lstStyle/>
              <a:p>
                <a:endParaRPr lang="en-US"/>
              </a:p>
            </p:txBody>
          </p:sp>
          <p:sp>
            <p:nvSpPr>
              <p:cNvPr id="128133" name="Rectangle 256"/>
              <p:cNvSpPr>
                <a:spLocks noChangeArrowheads="1"/>
              </p:cNvSpPr>
              <p:nvPr/>
            </p:nvSpPr>
            <p:spPr bwMode="auto">
              <a:xfrm>
                <a:off x="4250" y="2254"/>
                <a:ext cx="44" cy="1124"/>
              </a:xfrm>
              <a:prstGeom prst="rect">
                <a:avLst/>
              </a:prstGeom>
              <a:solidFill>
                <a:srgbClr val="F4F4F4"/>
              </a:solidFill>
              <a:ln w="9525">
                <a:noFill/>
                <a:miter lim="800000"/>
                <a:headEnd/>
                <a:tailEnd/>
              </a:ln>
            </p:spPr>
            <p:txBody>
              <a:bodyPr/>
              <a:lstStyle/>
              <a:p>
                <a:endParaRPr lang="en-US"/>
              </a:p>
            </p:txBody>
          </p:sp>
          <p:sp>
            <p:nvSpPr>
              <p:cNvPr id="128134" name="Rectangle 257"/>
              <p:cNvSpPr>
                <a:spLocks noChangeArrowheads="1"/>
              </p:cNvSpPr>
              <p:nvPr/>
            </p:nvSpPr>
            <p:spPr bwMode="auto">
              <a:xfrm>
                <a:off x="1782" y="2254"/>
                <a:ext cx="2468" cy="17"/>
              </a:xfrm>
              <a:prstGeom prst="rect">
                <a:avLst/>
              </a:prstGeom>
              <a:solidFill>
                <a:srgbClr val="F2F2F2"/>
              </a:solidFill>
              <a:ln w="9525">
                <a:noFill/>
                <a:miter lim="800000"/>
                <a:headEnd/>
                <a:tailEnd/>
              </a:ln>
            </p:spPr>
            <p:txBody>
              <a:bodyPr/>
              <a:lstStyle/>
              <a:p>
                <a:endParaRPr lang="en-US"/>
              </a:p>
            </p:txBody>
          </p:sp>
          <p:sp>
            <p:nvSpPr>
              <p:cNvPr id="128135" name="Rectangle 258"/>
              <p:cNvSpPr>
                <a:spLocks noChangeArrowheads="1"/>
              </p:cNvSpPr>
              <p:nvPr/>
            </p:nvSpPr>
            <p:spPr bwMode="auto">
              <a:xfrm>
                <a:off x="1782" y="3361"/>
                <a:ext cx="2468" cy="17"/>
              </a:xfrm>
              <a:prstGeom prst="rect">
                <a:avLst/>
              </a:prstGeom>
              <a:solidFill>
                <a:srgbClr val="F2F2F2"/>
              </a:solidFill>
              <a:ln w="9525">
                <a:noFill/>
                <a:miter lim="800000"/>
                <a:headEnd/>
                <a:tailEnd/>
              </a:ln>
            </p:spPr>
            <p:txBody>
              <a:bodyPr/>
              <a:lstStyle/>
              <a:p>
                <a:endParaRPr lang="en-US"/>
              </a:p>
            </p:txBody>
          </p:sp>
          <p:sp>
            <p:nvSpPr>
              <p:cNvPr id="128136" name="Rectangle 259"/>
              <p:cNvSpPr>
                <a:spLocks noChangeArrowheads="1"/>
              </p:cNvSpPr>
              <p:nvPr/>
            </p:nvSpPr>
            <p:spPr bwMode="auto">
              <a:xfrm>
                <a:off x="1782" y="2271"/>
                <a:ext cx="35" cy="1090"/>
              </a:xfrm>
              <a:prstGeom prst="rect">
                <a:avLst/>
              </a:prstGeom>
              <a:solidFill>
                <a:srgbClr val="F2F2F2"/>
              </a:solidFill>
              <a:ln w="9525">
                <a:noFill/>
                <a:miter lim="800000"/>
                <a:headEnd/>
                <a:tailEnd/>
              </a:ln>
            </p:spPr>
            <p:txBody>
              <a:bodyPr/>
              <a:lstStyle/>
              <a:p>
                <a:endParaRPr lang="en-US"/>
              </a:p>
            </p:txBody>
          </p:sp>
          <p:sp>
            <p:nvSpPr>
              <p:cNvPr id="128137" name="Rectangle 260"/>
              <p:cNvSpPr>
                <a:spLocks noChangeArrowheads="1"/>
              </p:cNvSpPr>
              <p:nvPr/>
            </p:nvSpPr>
            <p:spPr bwMode="auto">
              <a:xfrm>
                <a:off x="4215" y="2271"/>
                <a:ext cx="35" cy="1090"/>
              </a:xfrm>
              <a:prstGeom prst="rect">
                <a:avLst/>
              </a:prstGeom>
              <a:solidFill>
                <a:srgbClr val="F2F2F2"/>
              </a:solidFill>
              <a:ln w="9525">
                <a:noFill/>
                <a:miter lim="800000"/>
                <a:headEnd/>
                <a:tailEnd/>
              </a:ln>
            </p:spPr>
            <p:txBody>
              <a:bodyPr/>
              <a:lstStyle/>
              <a:p>
                <a:endParaRPr lang="en-US"/>
              </a:p>
            </p:txBody>
          </p:sp>
          <p:sp>
            <p:nvSpPr>
              <p:cNvPr id="128138" name="Rectangle 261"/>
              <p:cNvSpPr>
                <a:spLocks noChangeArrowheads="1"/>
              </p:cNvSpPr>
              <p:nvPr/>
            </p:nvSpPr>
            <p:spPr bwMode="auto">
              <a:xfrm>
                <a:off x="1817" y="2271"/>
                <a:ext cx="2398" cy="9"/>
              </a:xfrm>
              <a:prstGeom prst="rect">
                <a:avLst/>
              </a:prstGeom>
              <a:solidFill>
                <a:srgbClr val="F1F1F1"/>
              </a:solidFill>
              <a:ln w="9525">
                <a:noFill/>
                <a:miter lim="800000"/>
                <a:headEnd/>
                <a:tailEnd/>
              </a:ln>
            </p:spPr>
            <p:txBody>
              <a:bodyPr/>
              <a:lstStyle/>
              <a:p>
                <a:endParaRPr lang="en-US"/>
              </a:p>
            </p:txBody>
          </p:sp>
          <p:sp>
            <p:nvSpPr>
              <p:cNvPr id="128139" name="Rectangle 262"/>
              <p:cNvSpPr>
                <a:spLocks noChangeArrowheads="1"/>
              </p:cNvSpPr>
              <p:nvPr/>
            </p:nvSpPr>
            <p:spPr bwMode="auto">
              <a:xfrm>
                <a:off x="1817" y="3343"/>
                <a:ext cx="2398" cy="18"/>
              </a:xfrm>
              <a:prstGeom prst="rect">
                <a:avLst/>
              </a:prstGeom>
              <a:solidFill>
                <a:srgbClr val="F1F1F1"/>
              </a:solidFill>
              <a:ln w="9525">
                <a:noFill/>
                <a:miter lim="800000"/>
                <a:headEnd/>
                <a:tailEnd/>
              </a:ln>
            </p:spPr>
            <p:txBody>
              <a:bodyPr/>
              <a:lstStyle/>
              <a:p>
                <a:endParaRPr lang="en-US"/>
              </a:p>
            </p:txBody>
          </p:sp>
          <p:sp>
            <p:nvSpPr>
              <p:cNvPr id="128140" name="Rectangle 263"/>
              <p:cNvSpPr>
                <a:spLocks noChangeArrowheads="1"/>
              </p:cNvSpPr>
              <p:nvPr/>
            </p:nvSpPr>
            <p:spPr bwMode="auto">
              <a:xfrm>
                <a:off x="1817" y="2280"/>
                <a:ext cx="35" cy="1063"/>
              </a:xfrm>
              <a:prstGeom prst="rect">
                <a:avLst/>
              </a:prstGeom>
              <a:solidFill>
                <a:srgbClr val="F1F1F1"/>
              </a:solidFill>
              <a:ln w="9525">
                <a:noFill/>
                <a:miter lim="800000"/>
                <a:headEnd/>
                <a:tailEnd/>
              </a:ln>
            </p:spPr>
            <p:txBody>
              <a:bodyPr/>
              <a:lstStyle/>
              <a:p>
                <a:endParaRPr lang="en-US"/>
              </a:p>
            </p:txBody>
          </p:sp>
          <p:sp>
            <p:nvSpPr>
              <p:cNvPr id="128141" name="Rectangle 264"/>
              <p:cNvSpPr>
                <a:spLocks noChangeArrowheads="1"/>
              </p:cNvSpPr>
              <p:nvPr/>
            </p:nvSpPr>
            <p:spPr bwMode="auto">
              <a:xfrm>
                <a:off x="4180" y="2280"/>
                <a:ext cx="35" cy="1063"/>
              </a:xfrm>
              <a:prstGeom prst="rect">
                <a:avLst/>
              </a:prstGeom>
              <a:solidFill>
                <a:srgbClr val="F1F1F1"/>
              </a:solidFill>
              <a:ln w="9525">
                <a:noFill/>
                <a:miter lim="800000"/>
                <a:headEnd/>
                <a:tailEnd/>
              </a:ln>
            </p:spPr>
            <p:txBody>
              <a:bodyPr/>
              <a:lstStyle/>
              <a:p>
                <a:endParaRPr lang="en-US"/>
              </a:p>
            </p:txBody>
          </p:sp>
          <p:sp>
            <p:nvSpPr>
              <p:cNvPr id="128142" name="Rectangle 265"/>
              <p:cNvSpPr>
                <a:spLocks noChangeArrowheads="1"/>
              </p:cNvSpPr>
              <p:nvPr/>
            </p:nvSpPr>
            <p:spPr bwMode="auto">
              <a:xfrm>
                <a:off x="1852" y="2280"/>
                <a:ext cx="2328" cy="18"/>
              </a:xfrm>
              <a:prstGeom prst="rect">
                <a:avLst/>
              </a:prstGeom>
              <a:solidFill>
                <a:srgbClr val="EFEFEF"/>
              </a:solidFill>
              <a:ln w="9525">
                <a:noFill/>
                <a:miter lim="800000"/>
                <a:headEnd/>
                <a:tailEnd/>
              </a:ln>
            </p:spPr>
            <p:txBody>
              <a:bodyPr/>
              <a:lstStyle/>
              <a:p>
                <a:endParaRPr lang="en-US"/>
              </a:p>
            </p:txBody>
          </p:sp>
          <p:sp>
            <p:nvSpPr>
              <p:cNvPr id="128143" name="Rectangle 266"/>
              <p:cNvSpPr>
                <a:spLocks noChangeArrowheads="1"/>
              </p:cNvSpPr>
              <p:nvPr/>
            </p:nvSpPr>
            <p:spPr bwMode="auto">
              <a:xfrm>
                <a:off x="1852" y="3326"/>
                <a:ext cx="2328" cy="17"/>
              </a:xfrm>
              <a:prstGeom prst="rect">
                <a:avLst/>
              </a:prstGeom>
              <a:solidFill>
                <a:srgbClr val="EFEFEF"/>
              </a:solidFill>
              <a:ln w="9525">
                <a:noFill/>
                <a:miter lim="800000"/>
                <a:headEnd/>
                <a:tailEnd/>
              </a:ln>
            </p:spPr>
            <p:txBody>
              <a:bodyPr/>
              <a:lstStyle/>
              <a:p>
                <a:endParaRPr lang="en-US"/>
              </a:p>
            </p:txBody>
          </p:sp>
          <p:sp>
            <p:nvSpPr>
              <p:cNvPr id="128144" name="Rectangle 267"/>
              <p:cNvSpPr>
                <a:spLocks noChangeArrowheads="1"/>
              </p:cNvSpPr>
              <p:nvPr/>
            </p:nvSpPr>
            <p:spPr bwMode="auto">
              <a:xfrm>
                <a:off x="1852" y="2298"/>
                <a:ext cx="44" cy="1028"/>
              </a:xfrm>
              <a:prstGeom prst="rect">
                <a:avLst/>
              </a:prstGeom>
              <a:solidFill>
                <a:srgbClr val="EFEFEF"/>
              </a:solidFill>
              <a:ln w="9525">
                <a:noFill/>
                <a:miter lim="800000"/>
                <a:headEnd/>
                <a:tailEnd/>
              </a:ln>
            </p:spPr>
            <p:txBody>
              <a:bodyPr/>
              <a:lstStyle/>
              <a:p>
                <a:endParaRPr lang="en-US"/>
              </a:p>
            </p:txBody>
          </p:sp>
          <p:sp>
            <p:nvSpPr>
              <p:cNvPr id="128145" name="Rectangle 268"/>
              <p:cNvSpPr>
                <a:spLocks noChangeArrowheads="1"/>
              </p:cNvSpPr>
              <p:nvPr/>
            </p:nvSpPr>
            <p:spPr bwMode="auto">
              <a:xfrm>
                <a:off x="4145" y="2298"/>
                <a:ext cx="35" cy="1028"/>
              </a:xfrm>
              <a:prstGeom prst="rect">
                <a:avLst/>
              </a:prstGeom>
              <a:solidFill>
                <a:srgbClr val="EFEFEF"/>
              </a:solidFill>
              <a:ln w="9525">
                <a:noFill/>
                <a:miter lim="800000"/>
                <a:headEnd/>
                <a:tailEnd/>
              </a:ln>
            </p:spPr>
            <p:txBody>
              <a:bodyPr/>
              <a:lstStyle/>
              <a:p>
                <a:endParaRPr lang="en-US"/>
              </a:p>
            </p:txBody>
          </p:sp>
          <p:sp>
            <p:nvSpPr>
              <p:cNvPr id="128146" name="Rectangle 269"/>
              <p:cNvSpPr>
                <a:spLocks noChangeArrowheads="1"/>
              </p:cNvSpPr>
              <p:nvPr/>
            </p:nvSpPr>
            <p:spPr bwMode="auto">
              <a:xfrm>
                <a:off x="1896" y="2298"/>
                <a:ext cx="2249" cy="17"/>
              </a:xfrm>
              <a:prstGeom prst="rect">
                <a:avLst/>
              </a:prstGeom>
              <a:solidFill>
                <a:srgbClr val="EDEDED"/>
              </a:solidFill>
              <a:ln w="9525">
                <a:noFill/>
                <a:miter lim="800000"/>
                <a:headEnd/>
                <a:tailEnd/>
              </a:ln>
            </p:spPr>
            <p:txBody>
              <a:bodyPr/>
              <a:lstStyle/>
              <a:p>
                <a:endParaRPr lang="en-US"/>
              </a:p>
            </p:txBody>
          </p:sp>
          <p:sp>
            <p:nvSpPr>
              <p:cNvPr id="128147" name="Rectangle 270"/>
              <p:cNvSpPr>
                <a:spLocks noChangeArrowheads="1"/>
              </p:cNvSpPr>
              <p:nvPr/>
            </p:nvSpPr>
            <p:spPr bwMode="auto">
              <a:xfrm>
                <a:off x="1896" y="3308"/>
                <a:ext cx="2249" cy="18"/>
              </a:xfrm>
              <a:prstGeom prst="rect">
                <a:avLst/>
              </a:prstGeom>
              <a:solidFill>
                <a:srgbClr val="EDEDED"/>
              </a:solidFill>
              <a:ln w="9525">
                <a:noFill/>
                <a:miter lim="800000"/>
                <a:headEnd/>
                <a:tailEnd/>
              </a:ln>
            </p:spPr>
            <p:txBody>
              <a:bodyPr/>
              <a:lstStyle/>
              <a:p>
                <a:endParaRPr lang="en-US"/>
              </a:p>
            </p:txBody>
          </p:sp>
          <p:sp>
            <p:nvSpPr>
              <p:cNvPr id="128148" name="Rectangle 271"/>
              <p:cNvSpPr>
                <a:spLocks noChangeArrowheads="1"/>
              </p:cNvSpPr>
              <p:nvPr/>
            </p:nvSpPr>
            <p:spPr bwMode="auto">
              <a:xfrm>
                <a:off x="1896" y="2315"/>
                <a:ext cx="36" cy="993"/>
              </a:xfrm>
              <a:prstGeom prst="rect">
                <a:avLst/>
              </a:prstGeom>
              <a:solidFill>
                <a:srgbClr val="EDEDED"/>
              </a:solidFill>
              <a:ln w="9525">
                <a:noFill/>
                <a:miter lim="800000"/>
                <a:headEnd/>
                <a:tailEnd/>
              </a:ln>
            </p:spPr>
            <p:txBody>
              <a:bodyPr/>
              <a:lstStyle/>
              <a:p>
                <a:endParaRPr lang="en-US"/>
              </a:p>
            </p:txBody>
          </p:sp>
          <p:sp>
            <p:nvSpPr>
              <p:cNvPr id="128149" name="Rectangle 272"/>
              <p:cNvSpPr>
                <a:spLocks noChangeArrowheads="1"/>
              </p:cNvSpPr>
              <p:nvPr/>
            </p:nvSpPr>
            <p:spPr bwMode="auto">
              <a:xfrm>
                <a:off x="4110" y="2315"/>
                <a:ext cx="35" cy="993"/>
              </a:xfrm>
              <a:prstGeom prst="rect">
                <a:avLst/>
              </a:prstGeom>
              <a:solidFill>
                <a:srgbClr val="EDEDED"/>
              </a:solidFill>
              <a:ln w="9525">
                <a:noFill/>
                <a:miter lim="800000"/>
                <a:headEnd/>
                <a:tailEnd/>
              </a:ln>
            </p:spPr>
            <p:txBody>
              <a:bodyPr/>
              <a:lstStyle/>
              <a:p>
                <a:endParaRPr lang="en-US"/>
              </a:p>
            </p:txBody>
          </p:sp>
          <p:sp>
            <p:nvSpPr>
              <p:cNvPr id="128150" name="Rectangle 273"/>
              <p:cNvSpPr>
                <a:spLocks noChangeArrowheads="1"/>
              </p:cNvSpPr>
              <p:nvPr/>
            </p:nvSpPr>
            <p:spPr bwMode="auto">
              <a:xfrm>
                <a:off x="1932" y="2315"/>
                <a:ext cx="2178" cy="18"/>
              </a:xfrm>
              <a:prstGeom prst="rect">
                <a:avLst/>
              </a:prstGeom>
              <a:solidFill>
                <a:srgbClr val="ECECEC"/>
              </a:solidFill>
              <a:ln w="9525">
                <a:noFill/>
                <a:miter lim="800000"/>
                <a:headEnd/>
                <a:tailEnd/>
              </a:ln>
            </p:spPr>
            <p:txBody>
              <a:bodyPr/>
              <a:lstStyle/>
              <a:p>
                <a:endParaRPr lang="en-US"/>
              </a:p>
            </p:txBody>
          </p:sp>
          <p:sp>
            <p:nvSpPr>
              <p:cNvPr id="128151" name="Rectangle 274"/>
              <p:cNvSpPr>
                <a:spLocks noChangeArrowheads="1"/>
              </p:cNvSpPr>
              <p:nvPr/>
            </p:nvSpPr>
            <p:spPr bwMode="auto">
              <a:xfrm>
                <a:off x="1932" y="3291"/>
                <a:ext cx="2178" cy="17"/>
              </a:xfrm>
              <a:prstGeom prst="rect">
                <a:avLst/>
              </a:prstGeom>
              <a:solidFill>
                <a:srgbClr val="ECECEC"/>
              </a:solidFill>
              <a:ln w="9525">
                <a:noFill/>
                <a:miter lim="800000"/>
                <a:headEnd/>
                <a:tailEnd/>
              </a:ln>
            </p:spPr>
            <p:txBody>
              <a:bodyPr/>
              <a:lstStyle/>
              <a:p>
                <a:endParaRPr lang="en-US"/>
              </a:p>
            </p:txBody>
          </p:sp>
          <p:sp>
            <p:nvSpPr>
              <p:cNvPr id="128152" name="Rectangle 275"/>
              <p:cNvSpPr>
                <a:spLocks noChangeArrowheads="1"/>
              </p:cNvSpPr>
              <p:nvPr/>
            </p:nvSpPr>
            <p:spPr bwMode="auto">
              <a:xfrm>
                <a:off x="1932" y="2333"/>
                <a:ext cx="35" cy="958"/>
              </a:xfrm>
              <a:prstGeom prst="rect">
                <a:avLst/>
              </a:prstGeom>
              <a:solidFill>
                <a:srgbClr val="ECECEC"/>
              </a:solidFill>
              <a:ln w="9525">
                <a:noFill/>
                <a:miter lim="800000"/>
                <a:headEnd/>
                <a:tailEnd/>
              </a:ln>
            </p:spPr>
            <p:txBody>
              <a:bodyPr/>
              <a:lstStyle/>
              <a:p>
                <a:endParaRPr lang="en-US"/>
              </a:p>
            </p:txBody>
          </p:sp>
          <p:sp>
            <p:nvSpPr>
              <p:cNvPr id="128153" name="Rectangle 276"/>
              <p:cNvSpPr>
                <a:spLocks noChangeArrowheads="1"/>
              </p:cNvSpPr>
              <p:nvPr/>
            </p:nvSpPr>
            <p:spPr bwMode="auto">
              <a:xfrm>
                <a:off x="4074" y="2333"/>
                <a:ext cx="36" cy="958"/>
              </a:xfrm>
              <a:prstGeom prst="rect">
                <a:avLst/>
              </a:prstGeom>
              <a:solidFill>
                <a:srgbClr val="ECECEC"/>
              </a:solidFill>
              <a:ln w="9525">
                <a:noFill/>
                <a:miter lim="800000"/>
                <a:headEnd/>
                <a:tailEnd/>
              </a:ln>
            </p:spPr>
            <p:txBody>
              <a:bodyPr/>
              <a:lstStyle/>
              <a:p>
                <a:endParaRPr lang="en-US"/>
              </a:p>
            </p:txBody>
          </p:sp>
          <p:sp>
            <p:nvSpPr>
              <p:cNvPr id="128154" name="Rectangle 277"/>
              <p:cNvSpPr>
                <a:spLocks noChangeArrowheads="1"/>
              </p:cNvSpPr>
              <p:nvPr/>
            </p:nvSpPr>
            <p:spPr bwMode="auto">
              <a:xfrm>
                <a:off x="1967" y="2333"/>
                <a:ext cx="2107" cy="17"/>
              </a:xfrm>
              <a:prstGeom prst="rect">
                <a:avLst/>
              </a:prstGeom>
              <a:solidFill>
                <a:srgbClr val="EAEAEA"/>
              </a:solidFill>
              <a:ln w="9525">
                <a:noFill/>
                <a:miter lim="800000"/>
                <a:headEnd/>
                <a:tailEnd/>
              </a:ln>
            </p:spPr>
            <p:txBody>
              <a:bodyPr/>
              <a:lstStyle/>
              <a:p>
                <a:endParaRPr lang="en-US"/>
              </a:p>
            </p:txBody>
          </p:sp>
          <p:sp>
            <p:nvSpPr>
              <p:cNvPr id="128155" name="Rectangle 278"/>
              <p:cNvSpPr>
                <a:spLocks noChangeArrowheads="1"/>
              </p:cNvSpPr>
              <p:nvPr/>
            </p:nvSpPr>
            <p:spPr bwMode="auto">
              <a:xfrm>
                <a:off x="1967" y="3282"/>
                <a:ext cx="2107" cy="9"/>
              </a:xfrm>
              <a:prstGeom prst="rect">
                <a:avLst/>
              </a:prstGeom>
              <a:solidFill>
                <a:srgbClr val="EAEAEA"/>
              </a:solidFill>
              <a:ln w="9525">
                <a:noFill/>
                <a:miter lim="800000"/>
                <a:headEnd/>
                <a:tailEnd/>
              </a:ln>
            </p:spPr>
            <p:txBody>
              <a:bodyPr/>
              <a:lstStyle/>
              <a:p>
                <a:endParaRPr lang="en-US"/>
              </a:p>
            </p:txBody>
          </p:sp>
          <p:sp>
            <p:nvSpPr>
              <p:cNvPr id="128156" name="Rectangle 279"/>
              <p:cNvSpPr>
                <a:spLocks noChangeArrowheads="1"/>
              </p:cNvSpPr>
              <p:nvPr/>
            </p:nvSpPr>
            <p:spPr bwMode="auto">
              <a:xfrm>
                <a:off x="1967" y="2350"/>
                <a:ext cx="35" cy="932"/>
              </a:xfrm>
              <a:prstGeom prst="rect">
                <a:avLst/>
              </a:prstGeom>
              <a:solidFill>
                <a:srgbClr val="EAEAEA"/>
              </a:solidFill>
              <a:ln w="9525">
                <a:noFill/>
                <a:miter lim="800000"/>
                <a:headEnd/>
                <a:tailEnd/>
              </a:ln>
            </p:spPr>
            <p:txBody>
              <a:bodyPr/>
              <a:lstStyle/>
              <a:p>
                <a:endParaRPr lang="en-US"/>
              </a:p>
            </p:txBody>
          </p:sp>
          <p:sp>
            <p:nvSpPr>
              <p:cNvPr id="128157" name="Rectangle 280"/>
              <p:cNvSpPr>
                <a:spLocks noChangeArrowheads="1"/>
              </p:cNvSpPr>
              <p:nvPr/>
            </p:nvSpPr>
            <p:spPr bwMode="auto">
              <a:xfrm>
                <a:off x="4039" y="2350"/>
                <a:ext cx="35" cy="932"/>
              </a:xfrm>
              <a:prstGeom prst="rect">
                <a:avLst/>
              </a:prstGeom>
              <a:solidFill>
                <a:srgbClr val="EAEAEA"/>
              </a:solidFill>
              <a:ln w="9525">
                <a:noFill/>
                <a:miter lim="800000"/>
                <a:headEnd/>
                <a:tailEnd/>
              </a:ln>
            </p:spPr>
            <p:txBody>
              <a:bodyPr/>
              <a:lstStyle/>
              <a:p>
                <a:endParaRPr lang="en-US"/>
              </a:p>
            </p:txBody>
          </p:sp>
          <p:sp>
            <p:nvSpPr>
              <p:cNvPr id="128158" name="Rectangle 281"/>
              <p:cNvSpPr>
                <a:spLocks noChangeArrowheads="1"/>
              </p:cNvSpPr>
              <p:nvPr/>
            </p:nvSpPr>
            <p:spPr bwMode="auto">
              <a:xfrm>
                <a:off x="2002" y="2350"/>
                <a:ext cx="2037" cy="18"/>
              </a:xfrm>
              <a:prstGeom prst="rect">
                <a:avLst/>
              </a:prstGeom>
              <a:solidFill>
                <a:srgbClr val="E7E7E7"/>
              </a:solidFill>
              <a:ln w="9525">
                <a:noFill/>
                <a:miter lim="800000"/>
                <a:headEnd/>
                <a:tailEnd/>
              </a:ln>
            </p:spPr>
            <p:txBody>
              <a:bodyPr/>
              <a:lstStyle/>
              <a:p>
                <a:endParaRPr lang="en-US"/>
              </a:p>
            </p:txBody>
          </p:sp>
          <p:sp>
            <p:nvSpPr>
              <p:cNvPr id="128159" name="Rectangle 282"/>
              <p:cNvSpPr>
                <a:spLocks noChangeArrowheads="1"/>
              </p:cNvSpPr>
              <p:nvPr/>
            </p:nvSpPr>
            <p:spPr bwMode="auto">
              <a:xfrm>
                <a:off x="2002" y="3264"/>
                <a:ext cx="2037" cy="18"/>
              </a:xfrm>
              <a:prstGeom prst="rect">
                <a:avLst/>
              </a:prstGeom>
              <a:solidFill>
                <a:srgbClr val="E7E7E7"/>
              </a:solidFill>
              <a:ln w="9525">
                <a:noFill/>
                <a:miter lim="800000"/>
                <a:headEnd/>
                <a:tailEnd/>
              </a:ln>
            </p:spPr>
            <p:txBody>
              <a:bodyPr/>
              <a:lstStyle/>
              <a:p>
                <a:endParaRPr lang="en-US"/>
              </a:p>
            </p:txBody>
          </p:sp>
          <p:sp>
            <p:nvSpPr>
              <p:cNvPr id="128160" name="Rectangle 283"/>
              <p:cNvSpPr>
                <a:spLocks noChangeArrowheads="1"/>
              </p:cNvSpPr>
              <p:nvPr/>
            </p:nvSpPr>
            <p:spPr bwMode="auto">
              <a:xfrm>
                <a:off x="2002" y="2368"/>
                <a:ext cx="35" cy="896"/>
              </a:xfrm>
              <a:prstGeom prst="rect">
                <a:avLst/>
              </a:prstGeom>
              <a:solidFill>
                <a:srgbClr val="E7E7E7"/>
              </a:solidFill>
              <a:ln w="9525">
                <a:noFill/>
                <a:miter lim="800000"/>
                <a:headEnd/>
                <a:tailEnd/>
              </a:ln>
            </p:spPr>
            <p:txBody>
              <a:bodyPr/>
              <a:lstStyle/>
              <a:p>
                <a:endParaRPr lang="en-US"/>
              </a:p>
            </p:txBody>
          </p:sp>
          <p:sp>
            <p:nvSpPr>
              <p:cNvPr id="128161" name="Rectangle 284"/>
              <p:cNvSpPr>
                <a:spLocks noChangeArrowheads="1"/>
              </p:cNvSpPr>
              <p:nvPr/>
            </p:nvSpPr>
            <p:spPr bwMode="auto">
              <a:xfrm>
                <a:off x="3995" y="2368"/>
                <a:ext cx="44" cy="896"/>
              </a:xfrm>
              <a:prstGeom prst="rect">
                <a:avLst/>
              </a:prstGeom>
              <a:solidFill>
                <a:srgbClr val="E7E7E7"/>
              </a:solidFill>
              <a:ln w="9525">
                <a:noFill/>
                <a:miter lim="800000"/>
                <a:headEnd/>
                <a:tailEnd/>
              </a:ln>
            </p:spPr>
            <p:txBody>
              <a:bodyPr/>
              <a:lstStyle/>
              <a:p>
                <a:endParaRPr lang="en-US"/>
              </a:p>
            </p:txBody>
          </p:sp>
          <p:sp>
            <p:nvSpPr>
              <p:cNvPr id="128162" name="Rectangle 285"/>
              <p:cNvSpPr>
                <a:spLocks noChangeArrowheads="1"/>
              </p:cNvSpPr>
              <p:nvPr/>
            </p:nvSpPr>
            <p:spPr bwMode="auto">
              <a:xfrm>
                <a:off x="2037" y="2368"/>
                <a:ext cx="1958" cy="18"/>
              </a:xfrm>
              <a:prstGeom prst="rect">
                <a:avLst/>
              </a:prstGeom>
              <a:solidFill>
                <a:srgbClr val="E5E5E5"/>
              </a:solidFill>
              <a:ln w="9525">
                <a:noFill/>
                <a:miter lim="800000"/>
                <a:headEnd/>
                <a:tailEnd/>
              </a:ln>
            </p:spPr>
            <p:txBody>
              <a:bodyPr/>
              <a:lstStyle/>
              <a:p>
                <a:endParaRPr lang="en-US"/>
              </a:p>
            </p:txBody>
          </p:sp>
          <p:sp>
            <p:nvSpPr>
              <p:cNvPr id="128163" name="Rectangle 286"/>
              <p:cNvSpPr>
                <a:spLocks noChangeArrowheads="1"/>
              </p:cNvSpPr>
              <p:nvPr/>
            </p:nvSpPr>
            <p:spPr bwMode="auto">
              <a:xfrm>
                <a:off x="2037" y="3247"/>
                <a:ext cx="1958" cy="17"/>
              </a:xfrm>
              <a:prstGeom prst="rect">
                <a:avLst/>
              </a:prstGeom>
              <a:solidFill>
                <a:srgbClr val="E5E5E5"/>
              </a:solidFill>
              <a:ln w="9525">
                <a:noFill/>
                <a:miter lim="800000"/>
                <a:headEnd/>
                <a:tailEnd/>
              </a:ln>
            </p:spPr>
            <p:txBody>
              <a:bodyPr/>
              <a:lstStyle/>
              <a:p>
                <a:endParaRPr lang="en-US"/>
              </a:p>
            </p:txBody>
          </p:sp>
          <p:sp>
            <p:nvSpPr>
              <p:cNvPr id="128164" name="Rectangle 287"/>
              <p:cNvSpPr>
                <a:spLocks noChangeArrowheads="1"/>
              </p:cNvSpPr>
              <p:nvPr/>
            </p:nvSpPr>
            <p:spPr bwMode="auto">
              <a:xfrm>
                <a:off x="2037" y="2386"/>
                <a:ext cx="35" cy="861"/>
              </a:xfrm>
              <a:prstGeom prst="rect">
                <a:avLst/>
              </a:prstGeom>
              <a:solidFill>
                <a:srgbClr val="E5E5E5"/>
              </a:solidFill>
              <a:ln w="9525">
                <a:noFill/>
                <a:miter lim="800000"/>
                <a:headEnd/>
                <a:tailEnd/>
              </a:ln>
            </p:spPr>
            <p:txBody>
              <a:bodyPr/>
              <a:lstStyle/>
              <a:p>
                <a:endParaRPr lang="en-US"/>
              </a:p>
            </p:txBody>
          </p:sp>
          <p:sp>
            <p:nvSpPr>
              <p:cNvPr id="128165" name="Rectangle 288"/>
              <p:cNvSpPr>
                <a:spLocks noChangeArrowheads="1"/>
              </p:cNvSpPr>
              <p:nvPr/>
            </p:nvSpPr>
            <p:spPr bwMode="auto">
              <a:xfrm>
                <a:off x="3960" y="2386"/>
                <a:ext cx="35" cy="861"/>
              </a:xfrm>
              <a:prstGeom prst="rect">
                <a:avLst/>
              </a:prstGeom>
              <a:solidFill>
                <a:srgbClr val="E5E5E5"/>
              </a:solidFill>
              <a:ln w="9525">
                <a:noFill/>
                <a:miter lim="800000"/>
                <a:headEnd/>
                <a:tailEnd/>
              </a:ln>
            </p:spPr>
            <p:txBody>
              <a:bodyPr/>
              <a:lstStyle/>
              <a:p>
                <a:endParaRPr lang="en-US"/>
              </a:p>
            </p:txBody>
          </p:sp>
          <p:sp>
            <p:nvSpPr>
              <p:cNvPr id="128166" name="Rectangle 289"/>
              <p:cNvSpPr>
                <a:spLocks noChangeArrowheads="1"/>
              </p:cNvSpPr>
              <p:nvPr/>
            </p:nvSpPr>
            <p:spPr bwMode="auto">
              <a:xfrm>
                <a:off x="2072" y="2386"/>
                <a:ext cx="1888" cy="17"/>
              </a:xfrm>
              <a:prstGeom prst="rect">
                <a:avLst/>
              </a:prstGeom>
              <a:solidFill>
                <a:srgbClr val="E3E3E3"/>
              </a:solidFill>
              <a:ln w="9525">
                <a:noFill/>
                <a:miter lim="800000"/>
                <a:headEnd/>
                <a:tailEnd/>
              </a:ln>
            </p:spPr>
            <p:txBody>
              <a:bodyPr/>
              <a:lstStyle/>
              <a:p>
                <a:endParaRPr lang="en-US"/>
              </a:p>
            </p:txBody>
          </p:sp>
          <p:sp>
            <p:nvSpPr>
              <p:cNvPr id="128167" name="Rectangle 290"/>
              <p:cNvSpPr>
                <a:spLocks noChangeArrowheads="1"/>
              </p:cNvSpPr>
              <p:nvPr/>
            </p:nvSpPr>
            <p:spPr bwMode="auto">
              <a:xfrm>
                <a:off x="2072" y="3229"/>
                <a:ext cx="1888" cy="18"/>
              </a:xfrm>
              <a:prstGeom prst="rect">
                <a:avLst/>
              </a:prstGeom>
              <a:solidFill>
                <a:srgbClr val="E3E3E3"/>
              </a:solidFill>
              <a:ln w="9525">
                <a:noFill/>
                <a:miter lim="800000"/>
                <a:headEnd/>
                <a:tailEnd/>
              </a:ln>
            </p:spPr>
            <p:txBody>
              <a:bodyPr/>
              <a:lstStyle/>
              <a:p>
                <a:endParaRPr lang="en-US"/>
              </a:p>
            </p:txBody>
          </p:sp>
          <p:sp>
            <p:nvSpPr>
              <p:cNvPr id="128168" name="Rectangle 291"/>
              <p:cNvSpPr>
                <a:spLocks noChangeArrowheads="1"/>
              </p:cNvSpPr>
              <p:nvPr/>
            </p:nvSpPr>
            <p:spPr bwMode="auto">
              <a:xfrm>
                <a:off x="2072" y="2403"/>
                <a:ext cx="35" cy="826"/>
              </a:xfrm>
              <a:prstGeom prst="rect">
                <a:avLst/>
              </a:prstGeom>
              <a:solidFill>
                <a:srgbClr val="E3E3E3"/>
              </a:solidFill>
              <a:ln w="9525">
                <a:noFill/>
                <a:miter lim="800000"/>
                <a:headEnd/>
                <a:tailEnd/>
              </a:ln>
            </p:spPr>
            <p:txBody>
              <a:bodyPr/>
              <a:lstStyle/>
              <a:p>
                <a:endParaRPr lang="en-US"/>
              </a:p>
            </p:txBody>
          </p:sp>
          <p:sp>
            <p:nvSpPr>
              <p:cNvPr id="128169" name="Rectangle 292"/>
              <p:cNvSpPr>
                <a:spLocks noChangeArrowheads="1"/>
              </p:cNvSpPr>
              <p:nvPr/>
            </p:nvSpPr>
            <p:spPr bwMode="auto">
              <a:xfrm>
                <a:off x="3925" y="2403"/>
                <a:ext cx="35" cy="826"/>
              </a:xfrm>
              <a:prstGeom prst="rect">
                <a:avLst/>
              </a:prstGeom>
              <a:solidFill>
                <a:srgbClr val="E3E3E3"/>
              </a:solidFill>
              <a:ln w="9525">
                <a:noFill/>
                <a:miter lim="800000"/>
                <a:headEnd/>
                <a:tailEnd/>
              </a:ln>
            </p:spPr>
            <p:txBody>
              <a:bodyPr/>
              <a:lstStyle/>
              <a:p>
                <a:endParaRPr lang="en-US"/>
              </a:p>
            </p:txBody>
          </p:sp>
          <p:sp>
            <p:nvSpPr>
              <p:cNvPr id="128170" name="Rectangle 293"/>
              <p:cNvSpPr>
                <a:spLocks noChangeArrowheads="1"/>
              </p:cNvSpPr>
              <p:nvPr/>
            </p:nvSpPr>
            <p:spPr bwMode="auto">
              <a:xfrm>
                <a:off x="2107" y="2403"/>
                <a:ext cx="1818" cy="18"/>
              </a:xfrm>
              <a:prstGeom prst="rect">
                <a:avLst/>
              </a:prstGeom>
              <a:solidFill>
                <a:srgbClr val="E1E1E1"/>
              </a:solidFill>
              <a:ln w="9525">
                <a:noFill/>
                <a:miter lim="800000"/>
                <a:headEnd/>
                <a:tailEnd/>
              </a:ln>
            </p:spPr>
            <p:txBody>
              <a:bodyPr/>
              <a:lstStyle/>
              <a:p>
                <a:endParaRPr lang="en-US"/>
              </a:p>
            </p:txBody>
          </p:sp>
          <p:sp>
            <p:nvSpPr>
              <p:cNvPr id="128171" name="Rectangle 294"/>
              <p:cNvSpPr>
                <a:spLocks noChangeArrowheads="1"/>
              </p:cNvSpPr>
              <p:nvPr/>
            </p:nvSpPr>
            <p:spPr bwMode="auto">
              <a:xfrm>
                <a:off x="2107" y="3212"/>
                <a:ext cx="1818" cy="17"/>
              </a:xfrm>
              <a:prstGeom prst="rect">
                <a:avLst/>
              </a:prstGeom>
              <a:solidFill>
                <a:srgbClr val="E1E1E1"/>
              </a:solidFill>
              <a:ln w="9525">
                <a:noFill/>
                <a:miter lim="800000"/>
                <a:headEnd/>
                <a:tailEnd/>
              </a:ln>
            </p:spPr>
            <p:txBody>
              <a:bodyPr/>
              <a:lstStyle/>
              <a:p>
                <a:endParaRPr lang="en-US"/>
              </a:p>
            </p:txBody>
          </p:sp>
          <p:sp>
            <p:nvSpPr>
              <p:cNvPr id="128172" name="Rectangle 295"/>
              <p:cNvSpPr>
                <a:spLocks noChangeArrowheads="1"/>
              </p:cNvSpPr>
              <p:nvPr/>
            </p:nvSpPr>
            <p:spPr bwMode="auto">
              <a:xfrm>
                <a:off x="2107" y="2421"/>
                <a:ext cx="44" cy="791"/>
              </a:xfrm>
              <a:prstGeom prst="rect">
                <a:avLst/>
              </a:prstGeom>
              <a:solidFill>
                <a:srgbClr val="E1E1E1"/>
              </a:solidFill>
              <a:ln w="9525">
                <a:noFill/>
                <a:miter lim="800000"/>
                <a:headEnd/>
                <a:tailEnd/>
              </a:ln>
            </p:spPr>
            <p:txBody>
              <a:bodyPr/>
              <a:lstStyle/>
              <a:p>
                <a:endParaRPr lang="en-US"/>
              </a:p>
            </p:txBody>
          </p:sp>
          <p:sp>
            <p:nvSpPr>
              <p:cNvPr id="128173" name="Rectangle 296"/>
              <p:cNvSpPr>
                <a:spLocks noChangeArrowheads="1"/>
              </p:cNvSpPr>
              <p:nvPr/>
            </p:nvSpPr>
            <p:spPr bwMode="auto">
              <a:xfrm>
                <a:off x="3890" y="2421"/>
                <a:ext cx="35" cy="791"/>
              </a:xfrm>
              <a:prstGeom prst="rect">
                <a:avLst/>
              </a:prstGeom>
              <a:solidFill>
                <a:srgbClr val="E1E1E1"/>
              </a:solidFill>
              <a:ln w="9525">
                <a:noFill/>
                <a:miter lim="800000"/>
                <a:headEnd/>
                <a:tailEnd/>
              </a:ln>
            </p:spPr>
            <p:txBody>
              <a:bodyPr/>
              <a:lstStyle/>
              <a:p>
                <a:endParaRPr lang="en-US"/>
              </a:p>
            </p:txBody>
          </p:sp>
          <p:sp>
            <p:nvSpPr>
              <p:cNvPr id="128174" name="Rectangle 297"/>
              <p:cNvSpPr>
                <a:spLocks noChangeArrowheads="1"/>
              </p:cNvSpPr>
              <p:nvPr/>
            </p:nvSpPr>
            <p:spPr bwMode="auto">
              <a:xfrm>
                <a:off x="2151" y="2421"/>
                <a:ext cx="1739" cy="8"/>
              </a:xfrm>
              <a:prstGeom prst="rect">
                <a:avLst/>
              </a:prstGeom>
              <a:solidFill>
                <a:srgbClr val="DFDFDF"/>
              </a:solidFill>
              <a:ln w="9525">
                <a:noFill/>
                <a:miter lim="800000"/>
                <a:headEnd/>
                <a:tailEnd/>
              </a:ln>
            </p:spPr>
            <p:txBody>
              <a:bodyPr/>
              <a:lstStyle/>
              <a:p>
                <a:endParaRPr lang="en-US"/>
              </a:p>
            </p:txBody>
          </p:sp>
          <p:sp>
            <p:nvSpPr>
              <p:cNvPr id="128175" name="Rectangle 298"/>
              <p:cNvSpPr>
                <a:spLocks noChangeArrowheads="1"/>
              </p:cNvSpPr>
              <p:nvPr/>
            </p:nvSpPr>
            <p:spPr bwMode="auto">
              <a:xfrm>
                <a:off x="2151" y="3194"/>
                <a:ext cx="1739" cy="18"/>
              </a:xfrm>
              <a:prstGeom prst="rect">
                <a:avLst/>
              </a:prstGeom>
              <a:solidFill>
                <a:srgbClr val="DFDFDF"/>
              </a:solidFill>
              <a:ln w="9525">
                <a:noFill/>
                <a:miter lim="800000"/>
                <a:headEnd/>
                <a:tailEnd/>
              </a:ln>
            </p:spPr>
            <p:txBody>
              <a:bodyPr/>
              <a:lstStyle/>
              <a:p>
                <a:endParaRPr lang="en-US"/>
              </a:p>
            </p:txBody>
          </p:sp>
          <p:sp>
            <p:nvSpPr>
              <p:cNvPr id="128176" name="Rectangle 299"/>
              <p:cNvSpPr>
                <a:spLocks noChangeArrowheads="1"/>
              </p:cNvSpPr>
              <p:nvPr/>
            </p:nvSpPr>
            <p:spPr bwMode="auto">
              <a:xfrm>
                <a:off x="2151" y="2429"/>
                <a:ext cx="35" cy="765"/>
              </a:xfrm>
              <a:prstGeom prst="rect">
                <a:avLst/>
              </a:prstGeom>
              <a:solidFill>
                <a:srgbClr val="DFDFDF"/>
              </a:solidFill>
              <a:ln w="9525">
                <a:noFill/>
                <a:miter lim="800000"/>
                <a:headEnd/>
                <a:tailEnd/>
              </a:ln>
            </p:spPr>
            <p:txBody>
              <a:bodyPr/>
              <a:lstStyle/>
              <a:p>
                <a:endParaRPr lang="en-US"/>
              </a:p>
            </p:txBody>
          </p:sp>
          <p:sp>
            <p:nvSpPr>
              <p:cNvPr id="128177" name="Rectangle 300"/>
              <p:cNvSpPr>
                <a:spLocks noChangeArrowheads="1"/>
              </p:cNvSpPr>
              <p:nvPr/>
            </p:nvSpPr>
            <p:spPr bwMode="auto">
              <a:xfrm>
                <a:off x="3855" y="2429"/>
                <a:ext cx="35" cy="765"/>
              </a:xfrm>
              <a:prstGeom prst="rect">
                <a:avLst/>
              </a:prstGeom>
              <a:solidFill>
                <a:srgbClr val="DFDFDF"/>
              </a:solidFill>
              <a:ln w="9525">
                <a:noFill/>
                <a:miter lim="800000"/>
                <a:headEnd/>
                <a:tailEnd/>
              </a:ln>
            </p:spPr>
            <p:txBody>
              <a:bodyPr/>
              <a:lstStyle/>
              <a:p>
                <a:endParaRPr lang="en-US"/>
              </a:p>
            </p:txBody>
          </p:sp>
          <p:sp>
            <p:nvSpPr>
              <p:cNvPr id="128178" name="Rectangle 301"/>
              <p:cNvSpPr>
                <a:spLocks noChangeArrowheads="1"/>
              </p:cNvSpPr>
              <p:nvPr/>
            </p:nvSpPr>
            <p:spPr bwMode="auto">
              <a:xfrm>
                <a:off x="2186" y="2429"/>
                <a:ext cx="1669" cy="18"/>
              </a:xfrm>
              <a:prstGeom prst="rect">
                <a:avLst/>
              </a:prstGeom>
              <a:solidFill>
                <a:srgbClr val="DDDDDD"/>
              </a:solidFill>
              <a:ln w="9525">
                <a:noFill/>
                <a:miter lim="800000"/>
                <a:headEnd/>
                <a:tailEnd/>
              </a:ln>
            </p:spPr>
            <p:txBody>
              <a:bodyPr/>
              <a:lstStyle/>
              <a:p>
                <a:endParaRPr lang="en-US"/>
              </a:p>
            </p:txBody>
          </p:sp>
          <p:sp>
            <p:nvSpPr>
              <p:cNvPr id="128179" name="Rectangle 302"/>
              <p:cNvSpPr>
                <a:spLocks noChangeArrowheads="1"/>
              </p:cNvSpPr>
              <p:nvPr/>
            </p:nvSpPr>
            <p:spPr bwMode="auto">
              <a:xfrm>
                <a:off x="2186" y="3176"/>
                <a:ext cx="1669" cy="18"/>
              </a:xfrm>
              <a:prstGeom prst="rect">
                <a:avLst/>
              </a:prstGeom>
              <a:solidFill>
                <a:srgbClr val="DDDDDD"/>
              </a:solidFill>
              <a:ln w="9525">
                <a:noFill/>
                <a:miter lim="800000"/>
                <a:headEnd/>
                <a:tailEnd/>
              </a:ln>
            </p:spPr>
            <p:txBody>
              <a:bodyPr/>
              <a:lstStyle/>
              <a:p>
                <a:endParaRPr lang="en-US"/>
              </a:p>
            </p:txBody>
          </p:sp>
          <p:sp>
            <p:nvSpPr>
              <p:cNvPr id="128180" name="Rectangle 303"/>
              <p:cNvSpPr>
                <a:spLocks noChangeArrowheads="1"/>
              </p:cNvSpPr>
              <p:nvPr/>
            </p:nvSpPr>
            <p:spPr bwMode="auto">
              <a:xfrm>
                <a:off x="2186" y="2447"/>
                <a:ext cx="35" cy="729"/>
              </a:xfrm>
              <a:prstGeom prst="rect">
                <a:avLst/>
              </a:prstGeom>
              <a:solidFill>
                <a:srgbClr val="DDDDDD"/>
              </a:solidFill>
              <a:ln w="9525">
                <a:noFill/>
                <a:miter lim="800000"/>
                <a:headEnd/>
                <a:tailEnd/>
              </a:ln>
            </p:spPr>
            <p:txBody>
              <a:bodyPr/>
              <a:lstStyle/>
              <a:p>
                <a:endParaRPr lang="en-US"/>
              </a:p>
            </p:txBody>
          </p:sp>
          <p:sp>
            <p:nvSpPr>
              <p:cNvPr id="128181" name="Rectangle 304"/>
              <p:cNvSpPr>
                <a:spLocks noChangeArrowheads="1"/>
              </p:cNvSpPr>
              <p:nvPr/>
            </p:nvSpPr>
            <p:spPr bwMode="auto">
              <a:xfrm>
                <a:off x="3820" y="2447"/>
                <a:ext cx="35" cy="729"/>
              </a:xfrm>
              <a:prstGeom prst="rect">
                <a:avLst/>
              </a:prstGeom>
              <a:solidFill>
                <a:srgbClr val="DDDDDD"/>
              </a:solidFill>
              <a:ln w="9525">
                <a:noFill/>
                <a:miter lim="800000"/>
                <a:headEnd/>
                <a:tailEnd/>
              </a:ln>
            </p:spPr>
            <p:txBody>
              <a:bodyPr/>
              <a:lstStyle/>
              <a:p>
                <a:endParaRPr lang="en-US"/>
              </a:p>
            </p:txBody>
          </p:sp>
          <p:sp>
            <p:nvSpPr>
              <p:cNvPr id="128182" name="Rectangle 305"/>
              <p:cNvSpPr>
                <a:spLocks noChangeArrowheads="1"/>
              </p:cNvSpPr>
              <p:nvPr/>
            </p:nvSpPr>
            <p:spPr bwMode="auto">
              <a:xfrm>
                <a:off x="2221" y="2447"/>
                <a:ext cx="1599" cy="18"/>
              </a:xfrm>
              <a:prstGeom prst="rect">
                <a:avLst/>
              </a:prstGeom>
              <a:solidFill>
                <a:srgbClr val="DADADA"/>
              </a:solidFill>
              <a:ln w="9525">
                <a:noFill/>
                <a:miter lim="800000"/>
                <a:headEnd/>
                <a:tailEnd/>
              </a:ln>
            </p:spPr>
            <p:txBody>
              <a:bodyPr/>
              <a:lstStyle/>
              <a:p>
                <a:endParaRPr lang="en-US"/>
              </a:p>
            </p:txBody>
          </p:sp>
          <p:sp>
            <p:nvSpPr>
              <p:cNvPr id="128183" name="Rectangle 306"/>
              <p:cNvSpPr>
                <a:spLocks noChangeArrowheads="1"/>
              </p:cNvSpPr>
              <p:nvPr/>
            </p:nvSpPr>
            <p:spPr bwMode="auto">
              <a:xfrm>
                <a:off x="2221" y="3159"/>
                <a:ext cx="1599" cy="17"/>
              </a:xfrm>
              <a:prstGeom prst="rect">
                <a:avLst/>
              </a:prstGeom>
              <a:solidFill>
                <a:srgbClr val="DADADA"/>
              </a:solidFill>
              <a:ln w="9525">
                <a:noFill/>
                <a:miter lim="800000"/>
                <a:headEnd/>
                <a:tailEnd/>
              </a:ln>
            </p:spPr>
            <p:txBody>
              <a:bodyPr/>
              <a:lstStyle/>
              <a:p>
                <a:endParaRPr lang="en-US"/>
              </a:p>
            </p:txBody>
          </p:sp>
          <p:sp>
            <p:nvSpPr>
              <p:cNvPr id="128184" name="Rectangle 307"/>
              <p:cNvSpPr>
                <a:spLocks noChangeArrowheads="1"/>
              </p:cNvSpPr>
              <p:nvPr/>
            </p:nvSpPr>
            <p:spPr bwMode="auto">
              <a:xfrm>
                <a:off x="2221" y="2465"/>
                <a:ext cx="35" cy="694"/>
              </a:xfrm>
              <a:prstGeom prst="rect">
                <a:avLst/>
              </a:prstGeom>
              <a:solidFill>
                <a:srgbClr val="DADADA"/>
              </a:solidFill>
              <a:ln w="9525">
                <a:noFill/>
                <a:miter lim="800000"/>
                <a:headEnd/>
                <a:tailEnd/>
              </a:ln>
            </p:spPr>
            <p:txBody>
              <a:bodyPr/>
              <a:lstStyle/>
              <a:p>
                <a:endParaRPr lang="en-US"/>
              </a:p>
            </p:txBody>
          </p:sp>
          <p:sp>
            <p:nvSpPr>
              <p:cNvPr id="128185" name="Rectangle 308"/>
              <p:cNvSpPr>
                <a:spLocks noChangeArrowheads="1"/>
              </p:cNvSpPr>
              <p:nvPr/>
            </p:nvSpPr>
            <p:spPr bwMode="auto">
              <a:xfrm>
                <a:off x="3785" y="2465"/>
                <a:ext cx="35" cy="694"/>
              </a:xfrm>
              <a:prstGeom prst="rect">
                <a:avLst/>
              </a:prstGeom>
              <a:solidFill>
                <a:srgbClr val="DADADA"/>
              </a:solidFill>
              <a:ln w="9525">
                <a:noFill/>
                <a:miter lim="800000"/>
                <a:headEnd/>
                <a:tailEnd/>
              </a:ln>
            </p:spPr>
            <p:txBody>
              <a:bodyPr/>
              <a:lstStyle/>
              <a:p>
                <a:endParaRPr lang="en-US"/>
              </a:p>
            </p:txBody>
          </p:sp>
          <p:sp>
            <p:nvSpPr>
              <p:cNvPr id="128186" name="Rectangle 309"/>
              <p:cNvSpPr>
                <a:spLocks noChangeArrowheads="1"/>
              </p:cNvSpPr>
              <p:nvPr/>
            </p:nvSpPr>
            <p:spPr bwMode="auto">
              <a:xfrm>
                <a:off x="2256" y="2465"/>
                <a:ext cx="1529" cy="17"/>
              </a:xfrm>
              <a:prstGeom prst="rect">
                <a:avLst/>
              </a:prstGeom>
              <a:solidFill>
                <a:srgbClr val="D8D8D8"/>
              </a:solidFill>
              <a:ln w="9525">
                <a:noFill/>
                <a:miter lim="800000"/>
                <a:headEnd/>
                <a:tailEnd/>
              </a:ln>
            </p:spPr>
            <p:txBody>
              <a:bodyPr/>
              <a:lstStyle/>
              <a:p>
                <a:endParaRPr lang="en-US"/>
              </a:p>
            </p:txBody>
          </p:sp>
          <p:sp>
            <p:nvSpPr>
              <p:cNvPr id="128187" name="Rectangle 310"/>
              <p:cNvSpPr>
                <a:spLocks noChangeArrowheads="1"/>
              </p:cNvSpPr>
              <p:nvPr/>
            </p:nvSpPr>
            <p:spPr bwMode="auto">
              <a:xfrm>
                <a:off x="2256" y="3141"/>
                <a:ext cx="1529" cy="18"/>
              </a:xfrm>
              <a:prstGeom prst="rect">
                <a:avLst/>
              </a:prstGeom>
              <a:solidFill>
                <a:srgbClr val="D8D8D8"/>
              </a:solidFill>
              <a:ln w="9525">
                <a:noFill/>
                <a:miter lim="800000"/>
                <a:headEnd/>
                <a:tailEnd/>
              </a:ln>
            </p:spPr>
            <p:txBody>
              <a:bodyPr/>
              <a:lstStyle/>
              <a:p>
                <a:endParaRPr lang="en-US"/>
              </a:p>
            </p:txBody>
          </p:sp>
          <p:sp>
            <p:nvSpPr>
              <p:cNvPr id="128188" name="Rectangle 311"/>
              <p:cNvSpPr>
                <a:spLocks noChangeArrowheads="1"/>
              </p:cNvSpPr>
              <p:nvPr/>
            </p:nvSpPr>
            <p:spPr bwMode="auto">
              <a:xfrm>
                <a:off x="2256" y="2482"/>
                <a:ext cx="36" cy="659"/>
              </a:xfrm>
              <a:prstGeom prst="rect">
                <a:avLst/>
              </a:prstGeom>
              <a:solidFill>
                <a:srgbClr val="D8D8D8"/>
              </a:solidFill>
              <a:ln w="9525">
                <a:noFill/>
                <a:miter lim="800000"/>
                <a:headEnd/>
                <a:tailEnd/>
              </a:ln>
            </p:spPr>
            <p:txBody>
              <a:bodyPr/>
              <a:lstStyle/>
              <a:p>
                <a:endParaRPr lang="en-US"/>
              </a:p>
            </p:txBody>
          </p:sp>
          <p:sp>
            <p:nvSpPr>
              <p:cNvPr id="128189" name="Rectangle 312"/>
              <p:cNvSpPr>
                <a:spLocks noChangeArrowheads="1"/>
              </p:cNvSpPr>
              <p:nvPr/>
            </p:nvSpPr>
            <p:spPr bwMode="auto">
              <a:xfrm>
                <a:off x="3741" y="2482"/>
                <a:ext cx="44" cy="659"/>
              </a:xfrm>
              <a:prstGeom prst="rect">
                <a:avLst/>
              </a:prstGeom>
              <a:solidFill>
                <a:srgbClr val="D8D8D8"/>
              </a:solidFill>
              <a:ln w="9525">
                <a:noFill/>
                <a:miter lim="800000"/>
                <a:headEnd/>
                <a:tailEnd/>
              </a:ln>
            </p:spPr>
            <p:txBody>
              <a:bodyPr/>
              <a:lstStyle/>
              <a:p>
                <a:endParaRPr lang="en-US"/>
              </a:p>
            </p:txBody>
          </p:sp>
          <p:sp>
            <p:nvSpPr>
              <p:cNvPr id="128190" name="Rectangle 313"/>
              <p:cNvSpPr>
                <a:spLocks noChangeArrowheads="1"/>
              </p:cNvSpPr>
              <p:nvPr/>
            </p:nvSpPr>
            <p:spPr bwMode="auto">
              <a:xfrm>
                <a:off x="2292" y="2482"/>
                <a:ext cx="1449" cy="18"/>
              </a:xfrm>
              <a:prstGeom prst="rect">
                <a:avLst/>
              </a:prstGeom>
              <a:solidFill>
                <a:srgbClr val="D6D6D6"/>
              </a:solidFill>
              <a:ln w="9525">
                <a:noFill/>
                <a:miter lim="800000"/>
                <a:headEnd/>
                <a:tailEnd/>
              </a:ln>
            </p:spPr>
            <p:txBody>
              <a:bodyPr/>
              <a:lstStyle/>
              <a:p>
                <a:endParaRPr lang="en-US"/>
              </a:p>
            </p:txBody>
          </p:sp>
          <p:sp>
            <p:nvSpPr>
              <p:cNvPr id="128191" name="Rectangle 314"/>
              <p:cNvSpPr>
                <a:spLocks noChangeArrowheads="1"/>
              </p:cNvSpPr>
              <p:nvPr/>
            </p:nvSpPr>
            <p:spPr bwMode="auto">
              <a:xfrm>
                <a:off x="2292" y="3132"/>
                <a:ext cx="1449" cy="9"/>
              </a:xfrm>
              <a:prstGeom prst="rect">
                <a:avLst/>
              </a:prstGeom>
              <a:solidFill>
                <a:srgbClr val="D6D6D6"/>
              </a:solidFill>
              <a:ln w="9525">
                <a:noFill/>
                <a:miter lim="800000"/>
                <a:headEnd/>
                <a:tailEnd/>
              </a:ln>
            </p:spPr>
            <p:txBody>
              <a:bodyPr/>
              <a:lstStyle/>
              <a:p>
                <a:endParaRPr lang="en-US"/>
              </a:p>
            </p:txBody>
          </p:sp>
          <p:sp>
            <p:nvSpPr>
              <p:cNvPr id="128192" name="Rectangle 315"/>
              <p:cNvSpPr>
                <a:spLocks noChangeArrowheads="1"/>
              </p:cNvSpPr>
              <p:nvPr/>
            </p:nvSpPr>
            <p:spPr bwMode="auto">
              <a:xfrm>
                <a:off x="2292" y="2500"/>
                <a:ext cx="35" cy="632"/>
              </a:xfrm>
              <a:prstGeom prst="rect">
                <a:avLst/>
              </a:prstGeom>
              <a:solidFill>
                <a:srgbClr val="D6D6D6"/>
              </a:solidFill>
              <a:ln w="9525">
                <a:noFill/>
                <a:miter lim="800000"/>
                <a:headEnd/>
                <a:tailEnd/>
              </a:ln>
            </p:spPr>
            <p:txBody>
              <a:bodyPr/>
              <a:lstStyle/>
              <a:p>
                <a:endParaRPr lang="en-US"/>
              </a:p>
            </p:txBody>
          </p:sp>
          <p:sp>
            <p:nvSpPr>
              <p:cNvPr id="128193" name="Rectangle 316"/>
              <p:cNvSpPr>
                <a:spLocks noChangeArrowheads="1"/>
              </p:cNvSpPr>
              <p:nvPr/>
            </p:nvSpPr>
            <p:spPr bwMode="auto">
              <a:xfrm>
                <a:off x="3706" y="2500"/>
                <a:ext cx="35" cy="632"/>
              </a:xfrm>
              <a:prstGeom prst="rect">
                <a:avLst/>
              </a:prstGeom>
              <a:solidFill>
                <a:srgbClr val="D6D6D6"/>
              </a:solidFill>
              <a:ln w="9525">
                <a:noFill/>
                <a:miter lim="800000"/>
                <a:headEnd/>
                <a:tailEnd/>
              </a:ln>
            </p:spPr>
            <p:txBody>
              <a:bodyPr/>
              <a:lstStyle/>
              <a:p>
                <a:endParaRPr lang="en-US"/>
              </a:p>
            </p:txBody>
          </p:sp>
          <p:sp>
            <p:nvSpPr>
              <p:cNvPr id="128194" name="Rectangle 317"/>
              <p:cNvSpPr>
                <a:spLocks noChangeArrowheads="1"/>
              </p:cNvSpPr>
              <p:nvPr/>
            </p:nvSpPr>
            <p:spPr bwMode="auto">
              <a:xfrm>
                <a:off x="2327" y="2500"/>
                <a:ext cx="1379" cy="17"/>
              </a:xfrm>
              <a:prstGeom prst="rect">
                <a:avLst/>
              </a:prstGeom>
              <a:solidFill>
                <a:srgbClr val="D4D4D4"/>
              </a:solidFill>
              <a:ln w="9525">
                <a:noFill/>
                <a:miter lim="800000"/>
                <a:headEnd/>
                <a:tailEnd/>
              </a:ln>
            </p:spPr>
            <p:txBody>
              <a:bodyPr/>
              <a:lstStyle/>
              <a:p>
                <a:endParaRPr lang="en-US"/>
              </a:p>
            </p:txBody>
          </p:sp>
          <p:sp>
            <p:nvSpPr>
              <p:cNvPr id="128195" name="Rectangle 318"/>
              <p:cNvSpPr>
                <a:spLocks noChangeArrowheads="1"/>
              </p:cNvSpPr>
              <p:nvPr/>
            </p:nvSpPr>
            <p:spPr bwMode="auto">
              <a:xfrm>
                <a:off x="2327" y="3115"/>
                <a:ext cx="1379" cy="17"/>
              </a:xfrm>
              <a:prstGeom prst="rect">
                <a:avLst/>
              </a:prstGeom>
              <a:solidFill>
                <a:srgbClr val="D4D4D4"/>
              </a:solidFill>
              <a:ln w="9525">
                <a:noFill/>
                <a:miter lim="800000"/>
                <a:headEnd/>
                <a:tailEnd/>
              </a:ln>
            </p:spPr>
            <p:txBody>
              <a:bodyPr/>
              <a:lstStyle/>
              <a:p>
                <a:endParaRPr lang="en-US"/>
              </a:p>
            </p:txBody>
          </p:sp>
          <p:sp>
            <p:nvSpPr>
              <p:cNvPr id="128196" name="Rectangle 319"/>
              <p:cNvSpPr>
                <a:spLocks noChangeArrowheads="1"/>
              </p:cNvSpPr>
              <p:nvPr/>
            </p:nvSpPr>
            <p:spPr bwMode="auto">
              <a:xfrm>
                <a:off x="2327" y="2517"/>
                <a:ext cx="35" cy="598"/>
              </a:xfrm>
              <a:prstGeom prst="rect">
                <a:avLst/>
              </a:prstGeom>
              <a:solidFill>
                <a:srgbClr val="D4D4D4"/>
              </a:solidFill>
              <a:ln w="9525">
                <a:noFill/>
                <a:miter lim="800000"/>
                <a:headEnd/>
                <a:tailEnd/>
              </a:ln>
            </p:spPr>
            <p:txBody>
              <a:bodyPr/>
              <a:lstStyle/>
              <a:p>
                <a:endParaRPr lang="en-US"/>
              </a:p>
            </p:txBody>
          </p:sp>
          <p:sp>
            <p:nvSpPr>
              <p:cNvPr id="128197" name="Rectangle 320"/>
              <p:cNvSpPr>
                <a:spLocks noChangeArrowheads="1"/>
              </p:cNvSpPr>
              <p:nvPr/>
            </p:nvSpPr>
            <p:spPr bwMode="auto">
              <a:xfrm>
                <a:off x="3670" y="2517"/>
                <a:ext cx="36" cy="598"/>
              </a:xfrm>
              <a:prstGeom prst="rect">
                <a:avLst/>
              </a:prstGeom>
              <a:solidFill>
                <a:srgbClr val="D4D4D4"/>
              </a:solidFill>
              <a:ln w="9525">
                <a:noFill/>
                <a:miter lim="800000"/>
                <a:headEnd/>
                <a:tailEnd/>
              </a:ln>
            </p:spPr>
            <p:txBody>
              <a:bodyPr/>
              <a:lstStyle/>
              <a:p>
                <a:endParaRPr lang="en-US"/>
              </a:p>
            </p:txBody>
          </p:sp>
          <p:sp>
            <p:nvSpPr>
              <p:cNvPr id="128198" name="Rectangle 321"/>
              <p:cNvSpPr>
                <a:spLocks noChangeArrowheads="1"/>
              </p:cNvSpPr>
              <p:nvPr/>
            </p:nvSpPr>
            <p:spPr bwMode="auto">
              <a:xfrm>
                <a:off x="2362" y="2517"/>
                <a:ext cx="1308" cy="18"/>
              </a:xfrm>
              <a:prstGeom prst="rect">
                <a:avLst/>
              </a:prstGeom>
              <a:solidFill>
                <a:srgbClr val="D2D2D2"/>
              </a:solidFill>
              <a:ln w="9525">
                <a:noFill/>
                <a:miter lim="800000"/>
                <a:headEnd/>
                <a:tailEnd/>
              </a:ln>
            </p:spPr>
            <p:txBody>
              <a:bodyPr/>
              <a:lstStyle/>
              <a:p>
                <a:endParaRPr lang="en-US"/>
              </a:p>
            </p:txBody>
          </p:sp>
          <p:sp>
            <p:nvSpPr>
              <p:cNvPr id="128199" name="Rectangle 322"/>
              <p:cNvSpPr>
                <a:spLocks noChangeArrowheads="1"/>
              </p:cNvSpPr>
              <p:nvPr/>
            </p:nvSpPr>
            <p:spPr bwMode="auto">
              <a:xfrm>
                <a:off x="2362" y="3097"/>
                <a:ext cx="1308" cy="18"/>
              </a:xfrm>
              <a:prstGeom prst="rect">
                <a:avLst/>
              </a:prstGeom>
              <a:solidFill>
                <a:srgbClr val="D2D2D2"/>
              </a:solidFill>
              <a:ln w="9525">
                <a:noFill/>
                <a:miter lim="800000"/>
                <a:headEnd/>
                <a:tailEnd/>
              </a:ln>
            </p:spPr>
            <p:txBody>
              <a:bodyPr/>
              <a:lstStyle/>
              <a:p>
                <a:endParaRPr lang="en-US"/>
              </a:p>
            </p:txBody>
          </p:sp>
          <p:sp>
            <p:nvSpPr>
              <p:cNvPr id="128200" name="Rectangle 323"/>
              <p:cNvSpPr>
                <a:spLocks noChangeArrowheads="1"/>
              </p:cNvSpPr>
              <p:nvPr/>
            </p:nvSpPr>
            <p:spPr bwMode="auto">
              <a:xfrm>
                <a:off x="2362" y="2535"/>
                <a:ext cx="35" cy="562"/>
              </a:xfrm>
              <a:prstGeom prst="rect">
                <a:avLst/>
              </a:prstGeom>
              <a:solidFill>
                <a:srgbClr val="D2D2D2"/>
              </a:solidFill>
              <a:ln w="9525">
                <a:noFill/>
                <a:miter lim="800000"/>
                <a:headEnd/>
                <a:tailEnd/>
              </a:ln>
            </p:spPr>
            <p:txBody>
              <a:bodyPr/>
              <a:lstStyle/>
              <a:p>
                <a:endParaRPr lang="en-US"/>
              </a:p>
            </p:txBody>
          </p:sp>
          <p:sp>
            <p:nvSpPr>
              <p:cNvPr id="128201" name="Rectangle 324"/>
              <p:cNvSpPr>
                <a:spLocks noChangeArrowheads="1"/>
              </p:cNvSpPr>
              <p:nvPr/>
            </p:nvSpPr>
            <p:spPr bwMode="auto">
              <a:xfrm>
                <a:off x="3635" y="2535"/>
                <a:ext cx="35" cy="562"/>
              </a:xfrm>
              <a:prstGeom prst="rect">
                <a:avLst/>
              </a:prstGeom>
              <a:solidFill>
                <a:srgbClr val="D2D2D2"/>
              </a:solidFill>
              <a:ln w="9525">
                <a:noFill/>
                <a:miter lim="800000"/>
                <a:headEnd/>
                <a:tailEnd/>
              </a:ln>
            </p:spPr>
            <p:txBody>
              <a:bodyPr/>
              <a:lstStyle/>
              <a:p>
                <a:endParaRPr lang="en-US"/>
              </a:p>
            </p:txBody>
          </p:sp>
          <p:sp>
            <p:nvSpPr>
              <p:cNvPr id="128202" name="Rectangle 325"/>
              <p:cNvSpPr>
                <a:spLocks noChangeArrowheads="1"/>
              </p:cNvSpPr>
              <p:nvPr/>
            </p:nvSpPr>
            <p:spPr bwMode="auto">
              <a:xfrm>
                <a:off x="2397" y="2535"/>
                <a:ext cx="1238" cy="9"/>
              </a:xfrm>
              <a:prstGeom prst="rect">
                <a:avLst/>
              </a:prstGeom>
              <a:solidFill>
                <a:srgbClr val="D0D0D0"/>
              </a:solidFill>
              <a:ln w="9525">
                <a:noFill/>
                <a:miter lim="800000"/>
                <a:headEnd/>
                <a:tailEnd/>
              </a:ln>
            </p:spPr>
            <p:txBody>
              <a:bodyPr/>
              <a:lstStyle/>
              <a:p>
                <a:endParaRPr lang="en-US"/>
              </a:p>
            </p:txBody>
          </p:sp>
          <p:sp>
            <p:nvSpPr>
              <p:cNvPr id="128203" name="Rectangle 326"/>
              <p:cNvSpPr>
                <a:spLocks noChangeArrowheads="1"/>
              </p:cNvSpPr>
              <p:nvPr/>
            </p:nvSpPr>
            <p:spPr bwMode="auto">
              <a:xfrm>
                <a:off x="2397" y="3080"/>
                <a:ext cx="1238" cy="17"/>
              </a:xfrm>
              <a:prstGeom prst="rect">
                <a:avLst/>
              </a:prstGeom>
              <a:solidFill>
                <a:srgbClr val="D0D0D0"/>
              </a:solidFill>
              <a:ln w="9525">
                <a:noFill/>
                <a:miter lim="800000"/>
                <a:headEnd/>
                <a:tailEnd/>
              </a:ln>
            </p:spPr>
            <p:txBody>
              <a:bodyPr/>
              <a:lstStyle/>
              <a:p>
                <a:endParaRPr lang="en-US"/>
              </a:p>
            </p:txBody>
          </p:sp>
          <p:sp>
            <p:nvSpPr>
              <p:cNvPr id="128204" name="Rectangle 327"/>
              <p:cNvSpPr>
                <a:spLocks noChangeArrowheads="1"/>
              </p:cNvSpPr>
              <p:nvPr/>
            </p:nvSpPr>
            <p:spPr bwMode="auto">
              <a:xfrm>
                <a:off x="2397" y="2544"/>
                <a:ext cx="35" cy="536"/>
              </a:xfrm>
              <a:prstGeom prst="rect">
                <a:avLst/>
              </a:prstGeom>
              <a:solidFill>
                <a:srgbClr val="D0D0D0"/>
              </a:solidFill>
              <a:ln w="9525">
                <a:noFill/>
                <a:miter lim="800000"/>
                <a:headEnd/>
                <a:tailEnd/>
              </a:ln>
            </p:spPr>
            <p:txBody>
              <a:bodyPr/>
              <a:lstStyle/>
              <a:p>
                <a:endParaRPr lang="en-US"/>
              </a:p>
            </p:txBody>
          </p:sp>
          <p:sp>
            <p:nvSpPr>
              <p:cNvPr id="128205" name="Rectangle 328"/>
              <p:cNvSpPr>
                <a:spLocks noChangeArrowheads="1"/>
              </p:cNvSpPr>
              <p:nvPr/>
            </p:nvSpPr>
            <p:spPr bwMode="auto">
              <a:xfrm>
                <a:off x="3600" y="2544"/>
                <a:ext cx="35" cy="536"/>
              </a:xfrm>
              <a:prstGeom prst="rect">
                <a:avLst/>
              </a:prstGeom>
              <a:solidFill>
                <a:srgbClr val="D0D0D0"/>
              </a:solidFill>
              <a:ln w="9525">
                <a:noFill/>
                <a:miter lim="800000"/>
                <a:headEnd/>
                <a:tailEnd/>
              </a:ln>
            </p:spPr>
            <p:txBody>
              <a:bodyPr/>
              <a:lstStyle/>
              <a:p>
                <a:endParaRPr lang="en-US"/>
              </a:p>
            </p:txBody>
          </p:sp>
          <p:sp>
            <p:nvSpPr>
              <p:cNvPr id="128206" name="Rectangle 329"/>
              <p:cNvSpPr>
                <a:spLocks noChangeArrowheads="1"/>
              </p:cNvSpPr>
              <p:nvPr/>
            </p:nvSpPr>
            <p:spPr bwMode="auto">
              <a:xfrm>
                <a:off x="2432" y="2544"/>
                <a:ext cx="1168" cy="17"/>
              </a:xfrm>
              <a:prstGeom prst="rect">
                <a:avLst/>
              </a:prstGeom>
              <a:solidFill>
                <a:srgbClr val="CECECE"/>
              </a:solidFill>
              <a:ln w="9525">
                <a:noFill/>
                <a:miter lim="800000"/>
                <a:headEnd/>
                <a:tailEnd/>
              </a:ln>
            </p:spPr>
            <p:txBody>
              <a:bodyPr/>
              <a:lstStyle/>
              <a:p>
                <a:endParaRPr lang="en-US"/>
              </a:p>
            </p:txBody>
          </p:sp>
          <p:sp>
            <p:nvSpPr>
              <p:cNvPr id="128207" name="Rectangle 330"/>
              <p:cNvSpPr>
                <a:spLocks noChangeArrowheads="1"/>
              </p:cNvSpPr>
              <p:nvPr/>
            </p:nvSpPr>
            <p:spPr bwMode="auto">
              <a:xfrm>
                <a:off x="2432" y="3062"/>
                <a:ext cx="1168" cy="18"/>
              </a:xfrm>
              <a:prstGeom prst="rect">
                <a:avLst/>
              </a:prstGeom>
              <a:solidFill>
                <a:srgbClr val="CECECE"/>
              </a:solidFill>
              <a:ln w="9525">
                <a:noFill/>
                <a:miter lim="800000"/>
                <a:headEnd/>
                <a:tailEnd/>
              </a:ln>
            </p:spPr>
            <p:txBody>
              <a:bodyPr/>
              <a:lstStyle/>
              <a:p>
                <a:endParaRPr lang="en-US"/>
              </a:p>
            </p:txBody>
          </p:sp>
          <p:sp>
            <p:nvSpPr>
              <p:cNvPr id="128208" name="Rectangle 331"/>
              <p:cNvSpPr>
                <a:spLocks noChangeArrowheads="1"/>
              </p:cNvSpPr>
              <p:nvPr/>
            </p:nvSpPr>
            <p:spPr bwMode="auto">
              <a:xfrm>
                <a:off x="2432" y="2561"/>
                <a:ext cx="44" cy="501"/>
              </a:xfrm>
              <a:prstGeom prst="rect">
                <a:avLst/>
              </a:prstGeom>
              <a:solidFill>
                <a:srgbClr val="CECECE"/>
              </a:solidFill>
              <a:ln w="9525">
                <a:noFill/>
                <a:miter lim="800000"/>
                <a:headEnd/>
                <a:tailEnd/>
              </a:ln>
            </p:spPr>
            <p:txBody>
              <a:bodyPr/>
              <a:lstStyle/>
              <a:p>
                <a:endParaRPr lang="en-US"/>
              </a:p>
            </p:txBody>
          </p:sp>
          <p:sp>
            <p:nvSpPr>
              <p:cNvPr id="128209" name="Rectangle 332"/>
              <p:cNvSpPr>
                <a:spLocks noChangeArrowheads="1"/>
              </p:cNvSpPr>
              <p:nvPr/>
            </p:nvSpPr>
            <p:spPr bwMode="auto">
              <a:xfrm>
                <a:off x="3565" y="2561"/>
                <a:ext cx="35" cy="501"/>
              </a:xfrm>
              <a:prstGeom prst="rect">
                <a:avLst/>
              </a:prstGeom>
              <a:solidFill>
                <a:srgbClr val="CECECE"/>
              </a:solidFill>
              <a:ln w="9525">
                <a:noFill/>
                <a:miter lim="800000"/>
                <a:headEnd/>
                <a:tailEnd/>
              </a:ln>
            </p:spPr>
            <p:txBody>
              <a:bodyPr/>
              <a:lstStyle/>
              <a:p>
                <a:endParaRPr lang="en-US"/>
              </a:p>
            </p:txBody>
          </p:sp>
          <p:sp>
            <p:nvSpPr>
              <p:cNvPr id="128210" name="Rectangle 333"/>
              <p:cNvSpPr>
                <a:spLocks noChangeArrowheads="1"/>
              </p:cNvSpPr>
              <p:nvPr/>
            </p:nvSpPr>
            <p:spPr bwMode="auto">
              <a:xfrm>
                <a:off x="2476" y="2561"/>
                <a:ext cx="1089" cy="18"/>
              </a:xfrm>
              <a:prstGeom prst="rect">
                <a:avLst/>
              </a:prstGeom>
              <a:solidFill>
                <a:srgbClr val="CDCDCD"/>
              </a:solidFill>
              <a:ln w="9525">
                <a:noFill/>
                <a:miter lim="800000"/>
                <a:headEnd/>
                <a:tailEnd/>
              </a:ln>
            </p:spPr>
            <p:txBody>
              <a:bodyPr/>
              <a:lstStyle/>
              <a:p>
                <a:endParaRPr lang="en-US"/>
              </a:p>
            </p:txBody>
          </p:sp>
          <p:sp>
            <p:nvSpPr>
              <p:cNvPr id="128211" name="Rectangle 334"/>
              <p:cNvSpPr>
                <a:spLocks noChangeArrowheads="1"/>
              </p:cNvSpPr>
              <p:nvPr/>
            </p:nvSpPr>
            <p:spPr bwMode="auto">
              <a:xfrm>
                <a:off x="2476" y="3045"/>
                <a:ext cx="1089" cy="17"/>
              </a:xfrm>
              <a:prstGeom prst="rect">
                <a:avLst/>
              </a:prstGeom>
              <a:solidFill>
                <a:srgbClr val="CDCDCD"/>
              </a:solidFill>
              <a:ln w="9525">
                <a:noFill/>
                <a:miter lim="800000"/>
                <a:headEnd/>
                <a:tailEnd/>
              </a:ln>
            </p:spPr>
            <p:txBody>
              <a:bodyPr/>
              <a:lstStyle/>
              <a:p>
                <a:endParaRPr lang="en-US"/>
              </a:p>
            </p:txBody>
          </p:sp>
          <p:sp>
            <p:nvSpPr>
              <p:cNvPr id="128212" name="Rectangle 335"/>
              <p:cNvSpPr>
                <a:spLocks noChangeArrowheads="1"/>
              </p:cNvSpPr>
              <p:nvPr/>
            </p:nvSpPr>
            <p:spPr bwMode="auto">
              <a:xfrm>
                <a:off x="2476" y="2579"/>
                <a:ext cx="35" cy="466"/>
              </a:xfrm>
              <a:prstGeom prst="rect">
                <a:avLst/>
              </a:prstGeom>
              <a:solidFill>
                <a:srgbClr val="CDCDCD"/>
              </a:solidFill>
              <a:ln w="9525">
                <a:noFill/>
                <a:miter lim="800000"/>
                <a:headEnd/>
                <a:tailEnd/>
              </a:ln>
            </p:spPr>
            <p:txBody>
              <a:bodyPr/>
              <a:lstStyle/>
              <a:p>
                <a:endParaRPr lang="en-US"/>
              </a:p>
            </p:txBody>
          </p:sp>
          <p:sp>
            <p:nvSpPr>
              <p:cNvPr id="128213" name="Rectangle 336"/>
              <p:cNvSpPr>
                <a:spLocks noChangeArrowheads="1"/>
              </p:cNvSpPr>
              <p:nvPr/>
            </p:nvSpPr>
            <p:spPr bwMode="auto">
              <a:xfrm>
                <a:off x="3530" y="2579"/>
                <a:ext cx="35" cy="466"/>
              </a:xfrm>
              <a:prstGeom prst="rect">
                <a:avLst/>
              </a:prstGeom>
              <a:solidFill>
                <a:srgbClr val="CDCDCD"/>
              </a:solidFill>
              <a:ln w="9525">
                <a:noFill/>
                <a:miter lim="800000"/>
                <a:headEnd/>
                <a:tailEnd/>
              </a:ln>
            </p:spPr>
            <p:txBody>
              <a:bodyPr/>
              <a:lstStyle/>
              <a:p>
                <a:endParaRPr lang="en-US"/>
              </a:p>
            </p:txBody>
          </p:sp>
          <p:sp>
            <p:nvSpPr>
              <p:cNvPr id="128214" name="Rectangle 337"/>
              <p:cNvSpPr>
                <a:spLocks noChangeArrowheads="1"/>
              </p:cNvSpPr>
              <p:nvPr/>
            </p:nvSpPr>
            <p:spPr bwMode="auto">
              <a:xfrm>
                <a:off x="2511" y="2579"/>
                <a:ext cx="1019" cy="17"/>
              </a:xfrm>
              <a:prstGeom prst="rect">
                <a:avLst/>
              </a:prstGeom>
              <a:solidFill>
                <a:srgbClr val="CBCBCB"/>
              </a:solidFill>
              <a:ln w="9525">
                <a:noFill/>
                <a:miter lim="800000"/>
                <a:headEnd/>
                <a:tailEnd/>
              </a:ln>
            </p:spPr>
            <p:txBody>
              <a:bodyPr/>
              <a:lstStyle/>
              <a:p>
                <a:endParaRPr lang="en-US"/>
              </a:p>
            </p:txBody>
          </p:sp>
          <p:sp>
            <p:nvSpPr>
              <p:cNvPr id="128215" name="Rectangle 338"/>
              <p:cNvSpPr>
                <a:spLocks noChangeArrowheads="1"/>
              </p:cNvSpPr>
              <p:nvPr/>
            </p:nvSpPr>
            <p:spPr bwMode="auto">
              <a:xfrm>
                <a:off x="2511" y="3027"/>
                <a:ext cx="1019" cy="18"/>
              </a:xfrm>
              <a:prstGeom prst="rect">
                <a:avLst/>
              </a:prstGeom>
              <a:solidFill>
                <a:srgbClr val="CBCBCB"/>
              </a:solidFill>
              <a:ln w="9525">
                <a:noFill/>
                <a:miter lim="800000"/>
                <a:headEnd/>
                <a:tailEnd/>
              </a:ln>
            </p:spPr>
            <p:txBody>
              <a:bodyPr/>
              <a:lstStyle/>
              <a:p>
                <a:endParaRPr lang="en-US"/>
              </a:p>
            </p:txBody>
          </p:sp>
          <p:sp>
            <p:nvSpPr>
              <p:cNvPr id="128216" name="Rectangle 339"/>
              <p:cNvSpPr>
                <a:spLocks noChangeArrowheads="1"/>
              </p:cNvSpPr>
              <p:nvPr/>
            </p:nvSpPr>
            <p:spPr bwMode="auto">
              <a:xfrm>
                <a:off x="2511" y="2596"/>
                <a:ext cx="35" cy="431"/>
              </a:xfrm>
              <a:prstGeom prst="rect">
                <a:avLst/>
              </a:prstGeom>
              <a:solidFill>
                <a:srgbClr val="CBCBCB"/>
              </a:solidFill>
              <a:ln w="9525">
                <a:noFill/>
                <a:miter lim="800000"/>
                <a:headEnd/>
                <a:tailEnd/>
              </a:ln>
            </p:spPr>
            <p:txBody>
              <a:bodyPr/>
              <a:lstStyle/>
              <a:p>
                <a:endParaRPr lang="en-US"/>
              </a:p>
            </p:txBody>
          </p:sp>
          <p:sp>
            <p:nvSpPr>
              <p:cNvPr id="128217" name="Rectangle 340"/>
              <p:cNvSpPr>
                <a:spLocks noChangeArrowheads="1"/>
              </p:cNvSpPr>
              <p:nvPr/>
            </p:nvSpPr>
            <p:spPr bwMode="auto">
              <a:xfrm>
                <a:off x="3486" y="2596"/>
                <a:ext cx="44" cy="431"/>
              </a:xfrm>
              <a:prstGeom prst="rect">
                <a:avLst/>
              </a:prstGeom>
              <a:solidFill>
                <a:srgbClr val="CBCBCB"/>
              </a:solidFill>
              <a:ln w="9525">
                <a:noFill/>
                <a:miter lim="800000"/>
                <a:headEnd/>
                <a:tailEnd/>
              </a:ln>
            </p:spPr>
            <p:txBody>
              <a:bodyPr/>
              <a:lstStyle/>
              <a:p>
                <a:endParaRPr lang="en-US"/>
              </a:p>
            </p:txBody>
          </p:sp>
          <p:sp>
            <p:nvSpPr>
              <p:cNvPr id="128218" name="Rectangle 341"/>
              <p:cNvSpPr>
                <a:spLocks noChangeArrowheads="1"/>
              </p:cNvSpPr>
              <p:nvPr/>
            </p:nvSpPr>
            <p:spPr bwMode="auto">
              <a:xfrm>
                <a:off x="2546" y="2596"/>
                <a:ext cx="940" cy="18"/>
              </a:xfrm>
              <a:prstGeom prst="rect">
                <a:avLst/>
              </a:prstGeom>
              <a:solidFill>
                <a:srgbClr val="C9C9C9"/>
              </a:solidFill>
              <a:ln w="9525">
                <a:noFill/>
                <a:miter lim="800000"/>
                <a:headEnd/>
                <a:tailEnd/>
              </a:ln>
            </p:spPr>
            <p:txBody>
              <a:bodyPr/>
              <a:lstStyle/>
              <a:p>
                <a:endParaRPr lang="en-US"/>
              </a:p>
            </p:txBody>
          </p:sp>
          <p:sp>
            <p:nvSpPr>
              <p:cNvPr id="128219" name="Rectangle 342"/>
              <p:cNvSpPr>
                <a:spLocks noChangeArrowheads="1"/>
              </p:cNvSpPr>
              <p:nvPr/>
            </p:nvSpPr>
            <p:spPr bwMode="auto">
              <a:xfrm>
                <a:off x="2546" y="3009"/>
                <a:ext cx="940" cy="18"/>
              </a:xfrm>
              <a:prstGeom prst="rect">
                <a:avLst/>
              </a:prstGeom>
              <a:solidFill>
                <a:srgbClr val="C9C9C9"/>
              </a:solidFill>
              <a:ln w="9525">
                <a:noFill/>
                <a:miter lim="800000"/>
                <a:headEnd/>
                <a:tailEnd/>
              </a:ln>
            </p:spPr>
            <p:txBody>
              <a:bodyPr/>
              <a:lstStyle/>
              <a:p>
                <a:endParaRPr lang="en-US"/>
              </a:p>
            </p:txBody>
          </p:sp>
          <p:sp>
            <p:nvSpPr>
              <p:cNvPr id="128220" name="Rectangle 343"/>
              <p:cNvSpPr>
                <a:spLocks noChangeArrowheads="1"/>
              </p:cNvSpPr>
              <p:nvPr/>
            </p:nvSpPr>
            <p:spPr bwMode="auto">
              <a:xfrm>
                <a:off x="2546" y="2614"/>
                <a:ext cx="35" cy="395"/>
              </a:xfrm>
              <a:prstGeom prst="rect">
                <a:avLst/>
              </a:prstGeom>
              <a:solidFill>
                <a:srgbClr val="C9C9C9"/>
              </a:solidFill>
              <a:ln w="9525">
                <a:noFill/>
                <a:miter lim="800000"/>
                <a:headEnd/>
                <a:tailEnd/>
              </a:ln>
            </p:spPr>
            <p:txBody>
              <a:bodyPr/>
              <a:lstStyle/>
              <a:p>
                <a:endParaRPr lang="en-US"/>
              </a:p>
            </p:txBody>
          </p:sp>
          <p:sp>
            <p:nvSpPr>
              <p:cNvPr id="128221" name="Rectangle 344"/>
              <p:cNvSpPr>
                <a:spLocks noChangeArrowheads="1"/>
              </p:cNvSpPr>
              <p:nvPr/>
            </p:nvSpPr>
            <p:spPr bwMode="auto">
              <a:xfrm>
                <a:off x="3451" y="2614"/>
                <a:ext cx="35" cy="395"/>
              </a:xfrm>
              <a:prstGeom prst="rect">
                <a:avLst/>
              </a:prstGeom>
              <a:solidFill>
                <a:srgbClr val="C9C9C9"/>
              </a:solidFill>
              <a:ln w="9525">
                <a:noFill/>
                <a:miter lim="800000"/>
                <a:headEnd/>
                <a:tailEnd/>
              </a:ln>
            </p:spPr>
            <p:txBody>
              <a:bodyPr/>
              <a:lstStyle/>
              <a:p>
                <a:endParaRPr lang="en-US"/>
              </a:p>
            </p:txBody>
          </p:sp>
          <p:sp>
            <p:nvSpPr>
              <p:cNvPr id="128222" name="Rectangle 345"/>
              <p:cNvSpPr>
                <a:spLocks noChangeArrowheads="1"/>
              </p:cNvSpPr>
              <p:nvPr/>
            </p:nvSpPr>
            <p:spPr bwMode="auto">
              <a:xfrm>
                <a:off x="2581" y="2614"/>
                <a:ext cx="870" cy="18"/>
              </a:xfrm>
              <a:prstGeom prst="rect">
                <a:avLst/>
              </a:prstGeom>
              <a:solidFill>
                <a:srgbClr val="C8C8C8"/>
              </a:solidFill>
              <a:ln w="9525">
                <a:noFill/>
                <a:miter lim="800000"/>
                <a:headEnd/>
                <a:tailEnd/>
              </a:ln>
            </p:spPr>
            <p:txBody>
              <a:bodyPr/>
              <a:lstStyle/>
              <a:p>
                <a:endParaRPr lang="en-US"/>
              </a:p>
            </p:txBody>
          </p:sp>
          <p:sp>
            <p:nvSpPr>
              <p:cNvPr id="128223" name="Rectangle 346"/>
              <p:cNvSpPr>
                <a:spLocks noChangeArrowheads="1"/>
              </p:cNvSpPr>
              <p:nvPr/>
            </p:nvSpPr>
            <p:spPr bwMode="auto">
              <a:xfrm>
                <a:off x="2581" y="2992"/>
                <a:ext cx="870" cy="17"/>
              </a:xfrm>
              <a:prstGeom prst="rect">
                <a:avLst/>
              </a:prstGeom>
              <a:solidFill>
                <a:srgbClr val="C8C8C8"/>
              </a:solidFill>
              <a:ln w="9525">
                <a:noFill/>
                <a:miter lim="800000"/>
                <a:headEnd/>
                <a:tailEnd/>
              </a:ln>
            </p:spPr>
            <p:txBody>
              <a:bodyPr/>
              <a:lstStyle/>
              <a:p>
                <a:endParaRPr lang="en-US"/>
              </a:p>
            </p:txBody>
          </p:sp>
          <p:sp>
            <p:nvSpPr>
              <p:cNvPr id="128224" name="Rectangle 347"/>
              <p:cNvSpPr>
                <a:spLocks noChangeArrowheads="1"/>
              </p:cNvSpPr>
              <p:nvPr/>
            </p:nvSpPr>
            <p:spPr bwMode="auto">
              <a:xfrm>
                <a:off x="2581" y="2632"/>
                <a:ext cx="36" cy="360"/>
              </a:xfrm>
              <a:prstGeom prst="rect">
                <a:avLst/>
              </a:prstGeom>
              <a:solidFill>
                <a:srgbClr val="C8C8C8"/>
              </a:solidFill>
              <a:ln w="9525">
                <a:noFill/>
                <a:miter lim="800000"/>
                <a:headEnd/>
                <a:tailEnd/>
              </a:ln>
            </p:spPr>
            <p:txBody>
              <a:bodyPr/>
              <a:lstStyle/>
              <a:p>
                <a:endParaRPr lang="en-US"/>
              </a:p>
            </p:txBody>
          </p:sp>
          <p:sp>
            <p:nvSpPr>
              <p:cNvPr id="128225" name="Rectangle 348"/>
              <p:cNvSpPr>
                <a:spLocks noChangeArrowheads="1"/>
              </p:cNvSpPr>
              <p:nvPr/>
            </p:nvSpPr>
            <p:spPr bwMode="auto">
              <a:xfrm>
                <a:off x="3416" y="2632"/>
                <a:ext cx="35" cy="360"/>
              </a:xfrm>
              <a:prstGeom prst="rect">
                <a:avLst/>
              </a:prstGeom>
              <a:solidFill>
                <a:srgbClr val="C8C8C8"/>
              </a:solidFill>
              <a:ln w="9525">
                <a:noFill/>
                <a:miter lim="800000"/>
                <a:headEnd/>
                <a:tailEnd/>
              </a:ln>
            </p:spPr>
            <p:txBody>
              <a:bodyPr/>
              <a:lstStyle/>
              <a:p>
                <a:endParaRPr lang="en-US"/>
              </a:p>
            </p:txBody>
          </p:sp>
          <p:sp>
            <p:nvSpPr>
              <p:cNvPr id="128226" name="Rectangle 349"/>
              <p:cNvSpPr>
                <a:spLocks noChangeArrowheads="1"/>
              </p:cNvSpPr>
              <p:nvPr/>
            </p:nvSpPr>
            <p:spPr bwMode="auto">
              <a:xfrm>
                <a:off x="2617" y="2632"/>
                <a:ext cx="799" cy="17"/>
              </a:xfrm>
              <a:prstGeom prst="rect">
                <a:avLst/>
              </a:prstGeom>
              <a:solidFill>
                <a:srgbClr val="C7C7C7"/>
              </a:solidFill>
              <a:ln w="9525">
                <a:noFill/>
                <a:miter lim="800000"/>
                <a:headEnd/>
                <a:tailEnd/>
              </a:ln>
            </p:spPr>
            <p:txBody>
              <a:bodyPr/>
              <a:lstStyle/>
              <a:p>
                <a:endParaRPr lang="en-US"/>
              </a:p>
            </p:txBody>
          </p:sp>
          <p:sp>
            <p:nvSpPr>
              <p:cNvPr id="128227" name="Rectangle 350"/>
              <p:cNvSpPr>
                <a:spLocks noChangeArrowheads="1"/>
              </p:cNvSpPr>
              <p:nvPr/>
            </p:nvSpPr>
            <p:spPr bwMode="auto">
              <a:xfrm>
                <a:off x="2617" y="2974"/>
                <a:ext cx="799" cy="18"/>
              </a:xfrm>
              <a:prstGeom prst="rect">
                <a:avLst/>
              </a:prstGeom>
              <a:solidFill>
                <a:srgbClr val="C7C7C7"/>
              </a:solidFill>
              <a:ln w="9525">
                <a:noFill/>
                <a:miter lim="800000"/>
                <a:headEnd/>
                <a:tailEnd/>
              </a:ln>
            </p:spPr>
            <p:txBody>
              <a:bodyPr/>
              <a:lstStyle/>
              <a:p>
                <a:endParaRPr lang="en-US"/>
              </a:p>
            </p:txBody>
          </p:sp>
          <p:sp>
            <p:nvSpPr>
              <p:cNvPr id="128228" name="Rectangle 351"/>
              <p:cNvSpPr>
                <a:spLocks noChangeArrowheads="1"/>
              </p:cNvSpPr>
              <p:nvPr/>
            </p:nvSpPr>
            <p:spPr bwMode="auto">
              <a:xfrm>
                <a:off x="2617" y="2649"/>
                <a:ext cx="35" cy="325"/>
              </a:xfrm>
              <a:prstGeom prst="rect">
                <a:avLst/>
              </a:prstGeom>
              <a:solidFill>
                <a:srgbClr val="C7C7C7"/>
              </a:solidFill>
              <a:ln w="9525">
                <a:noFill/>
                <a:miter lim="800000"/>
                <a:headEnd/>
                <a:tailEnd/>
              </a:ln>
            </p:spPr>
            <p:txBody>
              <a:bodyPr/>
              <a:lstStyle/>
              <a:p>
                <a:endParaRPr lang="en-US"/>
              </a:p>
            </p:txBody>
          </p:sp>
          <p:sp>
            <p:nvSpPr>
              <p:cNvPr id="128229" name="Rectangle 352"/>
              <p:cNvSpPr>
                <a:spLocks noChangeArrowheads="1"/>
              </p:cNvSpPr>
              <p:nvPr/>
            </p:nvSpPr>
            <p:spPr bwMode="auto">
              <a:xfrm>
                <a:off x="3381" y="2649"/>
                <a:ext cx="35" cy="325"/>
              </a:xfrm>
              <a:prstGeom prst="rect">
                <a:avLst/>
              </a:prstGeom>
              <a:solidFill>
                <a:srgbClr val="C7C7C7"/>
              </a:solidFill>
              <a:ln w="9525">
                <a:noFill/>
                <a:miter lim="800000"/>
                <a:headEnd/>
                <a:tailEnd/>
              </a:ln>
            </p:spPr>
            <p:txBody>
              <a:bodyPr/>
              <a:lstStyle/>
              <a:p>
                <a:endParaRPr lang="en-US"/>
              </a:p>
            </p:txBody>
          </p:sp>
          <p:sp>
            <p:nvSpPr>
              <p:cNvPr id="128230" name="Rectangle 353"/>
              <p:cNvSpPr>
                <a:spLocks noChangeArrowheads="1"/>
              </p:cNvSpPr>
              <p:nvPr/>
            </p:nvSpPr>
            <p:spPr bwMode="auto">
              <a:xfrm>
                <a:off x="2652" y="2649"/>
                <a:ext cx="729" cy="18"/>
              </a:xfrm>
              <a:prstGeom prst="rect">
                <a:avLst/>
              </a:prstGeom>
              <a:solidFill>
                <a:srgbClr val="C6C6C6"/>
              </a:solidFill>
              <a:ln w="9525">
                <a:noFill/>
                <a:miter lim="800000"/>
                <a:headEnd/>
                <a:tailEnd/>
              </a:ln>
            </p:spPr>
            <p:txBody>
              <a:bodyPr/>
              <a:lstStyle/>
              <a:p>
                <a:endParaRPr lang="en-US"/>
              </a:p>
            </p:txBody>
          </p:sp>
          <p:sp>
            <p:nvSpPr>
              <p:cNvPr id="128231" name="Rectangle 354"/>
              <p:cNvSpPr>
                <a:spLocks noChangeArrowheads="1"/>
              </p:cNvSpPr>
              <p:nvPr/>
            </p:nvSpPr>
            <p:spPr bwMode="auto">
              <a:xfrm>
                <a:off x="2652" y="2965"/>
                <a:ext cx="729" cy="9"/>
              </a:xfrm>
              <a:prstGeom prst="rect">
                <a:avLst/>
              </a:prstGeom>
              <a:solidFill>
                <a:srgbClr val="C6C6C6"/>
              </a:solidFill>
              <a:ln w="9525">
                <a:noFill/>
                <a:miter lim="800000"/>
                <a:headEnd/>
                <a:tailEnd/>
              </a:ln>
            </p:spPr>
            <p:txBody>
              <a:bodyPr/>
              <a:lstStyle/>
              <a:p>
                <a:endParaRPr lang="en-US"/>
              </a:p>
            </p:txBody>
          </p:sp>
          <p:sp>
            <p:nvSpPr>
              <p:cNvPr id="128232" name="Rectangle 355"/>
              <p:cNvSpPr>
                <a:spLocks noChangeArrowheads="1"/>
              </p:cNvSpPr>
              <p:nvPr/>
            </p:nvSpPr>
            <p:spPr bwMode="auto">
              <a:xfrm>
                <a:off x="2652" y="2667"/>
                <a:ext cx="35" cy="298"/>
              </a:xfrm>
              <a:prstGeom prst="rect">
                <a:avLst/>
              </a:prstGeom>
              <a:solidFill>
                <a:srgbClr val="C6C6C6"/>
              </a:solidFill>
              <a:ln w="9525">
                <a:noFill/>
                <a:miter lim="800000"/>
                <a:headEnd/>
                <a:tailEnd/>
              </a:ln>
            </p:spPr>
            <p:txBody>
              <a:bodyPr/>
              <a:lstStyle/>
              <a:p>
                <a:endParaRPr lang="en-US"/>
              </a:p>
            </p:txBody>
          </p:sp>
          <p:sp>
            <p:nvSpPr>
              <p:cNvPr id="128233" name="Rectangle 356"/>
              <p:cNvSpPr>
                <a:spLocks noChangeArrowheads="1"/>
              </p:cNvSpPr>
              <p:nvPr/>
            </p:nvSpPr>
            <p:spPr bwMode="auto">
              <a:xfrm>
                <a:off x="3345" y="2667"/>
                <a:ext cx="36" cy="298"/>
              </a:xfrm>
              <a:prstGeom prst="rect">
                <a:avLst/>
              </a:prstGeom>
              <a:solidFill>
                <a:srgbClr val="C6C6C6"/>
              </a:solidFill>
              <a:ln w="9525">
                <a:noFill/>
                <a:miter lim="800000"/>
                <a:headEnd/>
                <a:tailEnd/>
              </a:ln>
            </p:spPr>
            <p:txBody>
              <a:bodyPr/>
              <a:lstStyle/>
              <a:p>
                <a:endParaRPr lang="en-US"/>
              </a:p>
            </p:txBody>
          </p:sp>
          <p:sp>
            <p:nvSpPr>
              <p:cNvPr id="128234" name="Rectangle 357"/>
              <p:cNvSpPr>
                <a:spLocks noChangeArrowheads="1"/>
              </p:cNvSpPr>
              <p:nvPr/>
            </p:nvSpPr>
            <p:spPr bwMode="auto">
              <a:xfrm>
                <a:off x="2687" y="2667"/>
                <a:ext cx="658" cy="9"/>
              </a:xfrm>
              <a:prstGeom prst="rect">
                <a:avLst/>
              </a:prstGeom>
              <a:solidFill>
                <a:srgbClr val="C5C5C5"/>
              </a:solidFill>
              <a:ln w="9525">
                <a:noFill/>
                <a:miter lim="800000"/>
                <a:headEnd/>
                <a:tailEnd/>
              </a:ln>
            </p:spPr>
            <p:txBody>
              <a:bodyPr/>
              <a:lstStyle/>
              <a:p>
                <a:endParaRPr lang="en-US"/>
              </a:p>
            </p:txBody>
          </p:sp>
          <p:sp>
            <p:nvSpPr>
              <p:cNvPr id="128235" name="Rectangle 358"/>
              <p:cNvSpPr>
                <a:spLocks noChangeArrowheads="1"/>
              </p:cNvSpPr>
              <p:nvPr/>
            </p:nvSpPr>
            <p:spPr bwMode="auto">
              <a:xfrm>
                <a:off x="2687" y="2948"/>
                <a:ext cx="658" cy="17"/>
              </a:xfrm>
              <a:prstGeom prst="rect">
                <a:avLst/>
              </a:prstGeom>
              <a:solidFill>
                <a:srgbClr val="C5C5C5"/>
              </a:solidFill>
              <a:ln w="9525">
                <a:noFill/>
                <a:miter lim="800000"/>
                <a:headEnd/>
                <a:tailEnd/>
              </a:ln>
            </p:spPr>
            <p:txBody>
              <a:bodyPr/>
              <a:lstStyle/>
              <a:p>
                <a:endParaRPr lang="en-US"/>
              </a:p>
            </p:txBody>
          </p:sp>
          <p:sp>
            <p:nvSpPr>
              <p:cNvPr id="128236" name="Rectangle 359"/>
              <p:cNvSpPr>
                <a:spLocks noChangeArrowheads="1"/>
              </p:cNvSpPr>
              <p:nvPr/>
            </p:nvSpPr>
            <p:spPr bwMode="auto">
              <a:xfrm>
                <a:off x="2687" y="2676"/>
                <a:ext cx="35" cy="272"/>
              </a:xfrm>
              <a:prstGeom prst="rect">
                <a:avLst/>
              </a:prstGeom>
              <a:solidFill>
                <a:srgbClr val="C5C5C5"/>
              </a:solidFill>
              <a:ln w="9525">
                <a:noFill/>
                <a:miter lim="800000"/>
                <a:headEnd/>
                <a:tailEnd/>
              </a:ln>
            </p:spPr>
            <p:txBody>
              <a:bodyPr/>
              <a:lstStyle/>
              <a:p>
                <a:endParaRPr lang="en-US"/>
              </a:p>
            </p:txBody>
          </p:sp>
          <p:sp>
            <p:nvSpPr>
              <p:cNvPr id="128237" name="Rectangle 360"/>
              <p:cNvSpPr>
                <a:spLocks noChangeArrowheads="1"/>
              </p:cNvSpPr>
              <p:nvPr/>
            </p:nvSpPr>
            <p:spPr bwMode="auto">
              <a:xfrm>
                <a:off x="3310" y="2676"/>
                <a:ext cx="35" cy="272"/>
              </a:xfrm>
              <a:prstGeom prst="rect">
                <a:avLst/>
              </a:prstGeom>
              <a:solidFill>
                <a:srgbClr val="C5C5C5"/>
              </a:solidFill>
              <a:ln w="9525">
                <a:noFill/>
                <a:miter lim="800000"/>
                <a:headEnd/>
                <a:tailEnd/>
              </a:ln>
            </p:spPr>
            <p:txBody>
              <a:bodyPr/>
              <a:lstStyle/>
              <a:p>
                <a:endParaRPr lang="en-US"/>
              </a:p>
            </p:txBody>
          </p:sp>
          <p:sp>
            <p:nvSpPr>
              <p:cNvPr id="128238" name="Rectangle 361"/>
              <p:cNvSpPr>
                <a:spLocks noChangeArrowheads="1"/>
              </p:cNvSpPr>
              <p:nvPr/>
            </p:nvSpPr>
            <p:spPr bwMode="auto">
              <a:xfrm>
                <a:off x="2722" y="2676"/>
                <a:ext cx="588" cy="17"/>
              </a:xfrm>
              <a:prstGeom prst="rect">
                <a:avLst/>
              </a:prstGeom>
              <a:solidFill>
                <a:srgbClr val="C4C4C4"/>
              </a:solidFill>
              <a:ln w="9525">
                <a:noFill/>
                <a:miter lim="800000"/>
                <a:headEnd/>
                <a:tailEnd/>
              </a:ln>
            </p:spPr>
            <p:txBody>
              <a:bodyPr/>
              <a:lstStyle/>
              <a:p>
                <a:endParaRPr lang="en-US"/>
              </a:p>
            </p:txBody>
          </p:sp>
          <p:sp>
            <p:nvSpPr>
              <p:cNvPr id="128239" name="Rectangle 362"/>
              <p:cNvSpPr>
                <a:spLocks noChangeArrowheads="1"/>
              </p:cNvSpPr>
              <p:nvPr/>
            </p:nvSpPr>
            <p:spPr bwMode="auto">
              <a:xfrm>
                <a:off x="2722" y="2930"/>
                <a:ext cx="588" cy="18"/>
              </a:xfrm>
              <a:prstGeom prst="rect">
                <a:avLst/>
              </a:prstGeom>
              <a:solidFill>
                <a:srgbClr val="C4C4C4"/>
              </a:solidFill>
              <a:ln w="9525">
                <a:noFill/>
                <a:miter lim="800000"/>
                <a:headEnd/>
                <a:tailEnd/>
              </a:ln>
            </p:spPr>
            <p:txBody>
              <a:bodyPr/>
              <a:lstStyle/>
              <a:p>
                <a:endParaRPr lang="en-US"/>
              </a:p>
            </p:txBody>
          </p:sp>
          <p:sp>
            <p:nvSpPr>
              <p:cNvPr id="128240" name="Rectangle 363"/>
              <p:cNvSpPr>
                <a:spLocks noChangeArrowheads="1"/>
              </p:cNvSpPr>
              <p:nvPr/>
            </p:nvSpPr>
            <p:spPr bwMode="auto">
              <a:xfrm>
                <a:off x="2722" y="2693"/>
                <a:ext cx="44" cy="237"/>
              </a:xfrm>
              <a:prstGeom prst="rect">
                <a:avLst/>
              </a:prstGeom>
              <a:solidFill>
                <a:srgbClr val="C4C4C4"/>
              </a:solidFill>
              <a:ln w="9525">
                <a:noFill/>
                <a:miter lim="800000"/>
                <a:headEnd/>
                <a:tailEnd/>
              </a:ln>
            </p:spPr>
            <p:txBody>
              <a:bodyPr/>
              <a:lstStyle/>
              <a:p>
                <a:endParaRPr lang="en-US"/>
              </a:p>
            </p:txBody>
          </p:sp>
          <p:sp>
            <p:nvSpPr>
              <p:cNvPr id="128241" name="Rectangle 364"/>
              <p:cNvSpPr>
                <a:spLocks noChangeArrowheads="1"/>
              </p:cNvSpPr>
              <p:nvPr/>
            </p:nvSpPr>
            <p:spPr bwMode="auto">
              <a:xfrm>
                <a:off x="3275" y="2693"/>
                <a:ext cx="35" cy="237"/>
              </a:xfrm>
              <a:prstGeom prst="rect">
                <a:avLst/>
              </a:prstGeom>
              <a:solidFill>
                <a:srgbClr val="C4C4C4"/>
              </a:solidFill>
              <a:ln w="9525">
                <a:noFill/>
                <a:miter lim="800000"/>
                <a:headEnd/>
                <a:tailEnd/>
              </a:ln>
            </p:spPr>
            <p:txBody>
              <a:bodyPr/>
              <a:lstStyle/>
              <a:p>
                <a:endParaRPr lang="en-US"/>
              </a:p>
            </p:txBody>
          </p:sp>
          <p:sp>
            <p:nvSpPr>
              <p:cNvPr id="128242" name="Rectangle 365"/>
              <p:cNvSpPr>
                <a:spLocks noChangeArrowheads="1"/>
              </p:cNvSpPr>
              <p:nvPr/>
            </p:nvSpPr>
            <p:spPr bwMode="auto">
              <a:xfrm>
                <a:off x="2766" y="2693"/>
                <a:ext cx="509" cy="18"/>
              </a:xfrm>
              <a:prstGeom prst="rect">
                <a:avLst/>
              </a:prstGeom>
              <a:solidFill>
                <a:srgbClr val="C3C3C3"/>
              </a:solidFill>
              <a:ln w="9525">
                <a:noFill/>
                <a:miter lim="800000"/>
                <a:headEnd/>
                <a:tailEnd/>
              </a:ln>
            </p:spPr>
            <p:txBody>
              <a:bodyPr/>
              <a:lstStyle/>
              <a:p>
                <a:endParaRPr lang="en-US"/>
              </a:p>
            </p:txBody>
          </p:sp>
          <p:sp>
            <p:nvSpPr>
              <p:cNvPr id="128243" name="Rectangle 366"/>
              <p:cNvSpPr>
                <a:spLocks noChangeArrowheads="1"/>
              </p:cNvSpPr>
              <p:nvPr/>
            </p:nvSpPr>
            <p:spPr bwMode="auto">
              <a:xfrm>
                <a:off x="2766" y="2913"/>
                <a:ext cx="509" cy="17"/>
              </a:xfrm>
              <a:prstGeom prst="rect">
                <a:avLst/>
              </a:prstGeom>
              <a:solidFill>
                <a:srgbClr val="C3C3C3"/>
              </a:solidFill>
              <a:ln w="9525">
                <a:noFill/>
                <a:miter lim="800000"/>
                <a:headEnd/>
                <a:tailEnd/>
              </a:ln>
            </p:spPr>
            <p:txBody>
              <a:bodyPr/>
              <a:lstStyle/>
              <a:p>
                <a:endParaRPr lang="en-US"/>
              </a:p>
            </p:txBody>
          </p:sp>
          <p:sp>
            <p:nvSpPr>
              <p:cNvPr id="128244" name="Rectangle 367"/>
              <p:cNvSpPr>
                <a:spLocks noChangeArrowheads="1"/>
              </p:cNvSpPr>
              <p:nvPr/>
            </p:nvSpPr>
            <p:spPr bwMode="auto">
              <a:xfrm>
                <a:off x="2766" y="2711"/>
                <a:ext cx="35" cy="202"/>
              </a:xfrm>
              <a:prstGeom prst="rect">
                <a:avLst/>
              </a:prstGeom>
              <a:solidFill>
                <a:srgbClr val="C3C3C3"/>
              </a:solidFill>
              <a:ln w="9525">
                <a:noFill/>
                <a:miter lim="800000"/>
                <a:headEnd/>
                <a:tailEnd/>
              </a:ln>
            </p:spPr>
            <p:txBody>
              <a:bodyPr/>
              <a:lstStyle/>
              <a:p>
                <a:endParaRPr lang="en-US"/>
              </a:p>
            </p:txBody>
          </p:sp>
          <p:sp>
            <p:nvSpPr>
              <p:cNvPr id="128245" name="Rectangle 368"/>
              <p:cNvSpPr>
                <a:spLocks noChangeArrowheads="1"/>
              </p:cNvSpPr>
              <p:nvPr/>
            </p:nvSpPr>
            <p:spPr bwMode="auto">
              <a:xfrm>
                <a:off x="3231" y="2711"/>
                <a:ext cx="44" cy="202"/>
              </a:xfrm>
              <a:prstGeom prst="rect">
                <a:avLst/>
              </a:prstGeom>
              <a:solidFill>
                <a:srgbClr val="C3C3C3"/>
              </a:solidFill>
              <a:ln w="9525">
                <a:noFill/>
                <a:miter lim="800000"/>
                <a:headEnd/>
                <a:tailEnd/>
              </a:ln>
            </p:spPr>
            <p:txBody>
              <a:bodyPr/>
              <a:lstStyle/>
              <a:p>
                <a:endParaRPr lang="en-US"/>
              </a:p>
            </p:txBody>
          </p:sp>
          <p:sp>
            <p:nvSpPr>
              <p:cNvPr id="128246" name="Rectangle 369"/>
              <p:cNvSpPr>
                <a:spLocks noChangeArrowheads="1"/>
              </p:cNvSpPr>
              <p:nvPr/>
            </p:nvSpPr>
            <p:spPr bwMode="auto">
              <a:xfrm>
                <a:off x="2801" y="2711"/>
                <a:ext cx="430" cy="17"/>
              </a:xfrm>
              <a:prstGeom prst="rect">
                <a:avLst/>
              </a:prstGeom>
              <a:solidFill>
                <a:srgbClr val="C2C2C2"/>
              </a:solidFill>
              <a:ln w="9525">
                <a:noFill/>
                <a:miter lim="800000"/>
                <a:headEnd/>
                <a:tailEnd/>
              </a:ln>
            </p:spPr>
            <p:txBody>
              <a:bodyPr/>
              <a:lstStyle/>
              <a:p>
                <a:endParaRPr lang="en-US"/>
              </a:p>
            </p:txBody>
          </p:sp>
          <p:sp>
            <p:nvSpPr>
              <p:cNvPr id="128247" name="Rectangle 370"/>
              <p:cNvSpPr>
                <a:spLocks noChangeArrowheads="1"/>
              </p:cNvSpPr>
              <p:nvPr/>
            </p:nvSpPr>
            <p:spPr bwMode="auto">
              <a:xfrm>
                <a:off x="2801" y="2895"/>
                <a:ext cx="430" cy="18"/>
              </a:xfrm>
              <a:prstGeom prst="rect">
                <a:avLst/>
              </a:prstGeom>
              <a:solidFill>
                <a:srgbClr val="C2C2C2"/>
              </a:solidFill>
              <a:ln w="9525">
                <a:noFill/>
                <a:miter lim="800000"/>
                <a:headEnd/>
                <a:tailEnd/>
              </a:ln>
            </p:spPr>
            <p:txBody>
              <a:bodyPr/>
              <a:lstStyle/>
              <a:p>
                <a:endParaRPr lang="en-US"/>
              </a:p>
            </p:txBody>
          </p:sp>
          <p:sp>
            <p:nvSpPr>
              <p:cNvPr id="128248" name="Rectangle 371"/>
              <p:cNvSpPr>
                <a:spLocks noChangeArrowheads="1"/>
              </p:cNvSpPr>
              <p:nvPr/>
            </p:nvSpPr>
            <p:spPr bwMode="auto">
              <a:xfrm>
                <a:off x="2801" y="2728"/>
                <a:ext cx="35" cy="167"/>
              </a:xfrm>
              <a:prstGeom prst="rect">
                <a:avLst/>
              </a:prstGeom>
              <a:solidFill>
                <a:srgbClr val="C2C2C2"/>
              </a:solidFill>
              <a:ln w="9525">
                <a:noFill/>
                <a:miter lim="800000"/>
                <a:headEnd/>
                <a:tailEnd/>
              </a:ln>
            </p:spPr>
            <p:txBody>
              <a:bodyPr/>
              <a:lstStyle/>
              <a:p>
                <a:endParaRPr lang="en-US"/>
              </a:p>
            </p:txBody>
          </p:sp>
          <p:sp>
            <p:nvSpPr>
              <p:cNvPr id="128249" name="Rectangle 372"/>
              <p:cNvSpPr>
                <a:spLocks noChangeArrowheads="1"/>
              </p:cNvSpPr>
              <p:nvPr/>
            </p:nvSpPr>
            <p:spPr bwMode="auto">
              <a:xfrm>
                <a:off x="3196" y="2728"/>
                <a:ext cx="35" cy="167"/>
              </a:xfrm>
              <a:prstGeom prst="rect">
                <a:avLst/>
              </a:prstGeom>
              <a:solidFill>
                <a:srgbClr val="C2C2C2"/>
              </a:solidFill>
              <a:ln w="9525">
                <a:noFill/>
                <a:miter lim="800000"/>
                <a:headEnd/>
                <a:tailEnd/>
              </a:ln>
            </p:spPr>
            <p:txBody>
              <a:bodyPr/>
              <a:lstStyle/>
              <a:p>
                <a:endParaRPr lang="en-US"/>
              </a:p>
            </p:txBody>
          </p:sp>
          <p:sp>
            <p:nvSpPr>
              <p:cNvPr id="128250" name="Rectangle 373"/>
              <p:cNvSpPr>
                <a:spLocks noChangeArrowheads="1"/>
              </p:cNvSpPr>
              <p:nvPr/>
            </p:nvSpPr>
            <p:spPr bwMode="auto">
              <a:xfrm>
                <a:off x="2836" y="2728"/>
                <a:ext cx="360" cy="18"/>
              </a:xfrm>
              <a:prstGeom prst="rect">
                <a:avLst/>
              </a:prstGeom>
              <a:solidFill>
                <a:srgbClr val="C1C1C1"/>
              </a:solidFill>
              <a:ln w="9525">
                <a:noFill/>
                <a:miter lim="800000"/>
                <a:headEnd/>
                <a:tailEnd/>
              </a:ln>
            </p:spPr>
            <p:txBody>
              <a:bodyPr/>
              <a:lstStyle/>
              <a:p>
                <a:endParaRPr lang="en-US"/>
              </a:p>
            </p:txBody>
          </p:sp>
          <p:sp>
            <p:nvSpPr>
              <p:cNvPr id="128251" name="Rectangle 374"/>
              <p:cNvSpPr>
                <a:spLocks noChangeArrowheads="1"/>
              </p:cNvSpPr>
              <p:nvPr/>
            </p:nvSpPr>
            <p:spPr bwMode="auto">
              <a:xfrm>
                <a:off x="2836" y="2878"/>
                <a:ext cx="360" cy="17"/>
              </a:xfrm>
              <a:prstGeom prst="rect">
                <a:avLst/>
              </a:prstGeom>
              <a:solidFill>
                <a:srgbClr val="C1C1C1"/>
              </a:solidFill>
              <a:ln w="9525">
                <a:noFill/>
                <a:miter lim="800000"/>
                <a:headEnd/>
                <a:tailEnd/>
              </a:ln>
            </p:spPr>
            <p:txBody>
              <a:bodyPr/>
              <a:lstStyle/>
              <a:p>
                <a:endParaRPr lang="en-US"/>
              </a:p>
            </p:txBody>
          </p:sp>
          <p:sp>
            <p:nvSpPr>
              <p:cNvPr id="128252" name="Rectangle 375"/>
              <p:cNvSpPr>
                <a:spLocks noChangeArrowheads="1"/>
              </p:cNvSpPr>
              <p:nvPr/>
            </p:nvSpPr>
            <p:spPr bwMode="auto">
              <a:xfrm>
                <a:off x="2836" y="2746"/>
                <a:ext cx="35" cy="132"/>
              </a:xfrm>
              <a:prstGeom prst="rect">
                <a:avLst/>
              </a:prstGeom>
              <a:solidFill>
                <a:srgbClr val="C1C1C1"/>
              </a:solidFill>
              <a:ln w="9525">
                <a:noFill/>
                <a:miter lim="800000"/>
                <a:headEnd/>
                <a:tailEnd/>
              </a:ln>
            </p:spPr>
            <p:txBody>
              <a:bodyPr/>
              <a:lstStyle/>
              <a:p>
                <a:endParaRPr lang="en-US"/>
              </a:p>
            </p:txBody>
          </p:sp>
          <p:sp>
            <p:nvSpPr>
              <p:cNvPr id="128253" name="Rectangle 376"/>
              <p:cNvSpPr>
                <a:spLocks noChangeArrowheads="1"/>
              </p:cNvSpPr>
              <p:nvPr/>
            </p:nvSpPr>
            <p:spPr bwMode="auto">
              <a:xfrm>
                <a:off x="3161" y="2746"/>
                <a:ext cx="35" cy="132"/>
              </a:xfrm>
              <a:prstGeom prst="rect">
                <a:avLst/>
              </a:prstGeom>
              <a:solidFill>
                <a:srgbClr val="C1C1C1"/>
              </a:solidFill>
              <a:ln w="9525">
                <a:noFill/>
                <a:miter lim="800000"/>
                <a:headEnd/>
                <a:tailEnd/>
              </a:ln>
            </p:spPr>
            <p:txBody>
              <a:bodyPr/>
              <a:lstStyle/>
              <a:p>
                <a:endParaRPr lang="en-US"/>
              </a:p>
            </p:txBody>
          </p:sp>
          <p:sp>
            <p:nvSpPr>
              <p:cNvPr id="128254" name="Rectangle 377"/>
              <p:cNvSpPr>
                <a:spLocks noChangeArrowheads="1"/>
              </p:cNvSpPr>
              <p:nvPr/>
            </p:nvSpPr>
            <p:spPr bwMode="auto">
              <a:xfrm>
                <a:off x="2871" y="2746"/>
                <a:ext cx="290" cy="17"/>
              </a:xfrm>
              <a:prstGeom prst="rect">
                <a:avLst/>
              </a:prstGeom>
              <a:solidFill>
                <a:srgbClr val="C1C1C1"/>
              </a:solidFill>
              <a:ln w="9525">
                <a:noFill/>
                <a:miter lim="800000"/>
                <a:headEnd/>
                <a:tailEnd/>
              </a:ln>
            </p:spPr>
            <p:txBody>
              <a:bodyPr/>
              <a:lstStyle/>
              <a:p>
                <a:endParaRPr lang="en-US"/>
              </a:p>
            </p:txBody>
          </p:sp>
          <p:sp>
            <p:nvSpPr>
              <p:cNvPr id="128255" name="Rectangle 378"/>
              <p:cNvSpPr>
                <a:spLocks noChangeArrowheads="1"/>
              </p:cNvSpPr>
              <p:nvPr/>
            </p:nvSpPr>
            <p:spPr bwMode="auto">
              <a:xfrm>
                <a:off x="2871" y="2860"/>
                <a:ext cx="290" cy="18"/>
              </a:xfrm>
              <a:prstGeom prst="rect">
                <a:avLst/>
              </a:prstGeom>
              <a:solidFill>
                <a:srgbClr val="C1C1C1"/>
              </a:solidFill>
              <a:ln w="9525">
                <a:noFill/>
                <a:miter lim="800000"/>
                <a:headEnd/>
                <a:tailEnd/>
              </a:ln>
            </p:spPr>
            <p:txBody>
              <a:bodyPr/>
              <a:lstStyle/>
              <a:p>
                <a:endParaRPr lang="en-US"/>
              </a:p>
            </p:txBody>
          </p:sp>
          <p:sp>
            <p:nvSpPr>
              <p:cNvPr id="128256" name="Rectangle 379"/>
              <p:cNvSpPr>
                <a:spLocks noChangeArrowheads="1"/>
              </p:cNvSpPr>
              <p:nvPr/>
            </p:nvSpPr>
            <p:spPr bwMode="auto">
              <a:xfrm>
                <a:off x="2871" y="2763"/>
                <a:ext cx="35" cy="97"/>
              </a:xfrm>
              <a:prstGeom prst="rect">
                <a:avLst/>
              </a:prstGeom>
              <a:solidFill>
                <a:srgbClr val="C1C1C1"/>
              </a:solidFill>
              <a:ln w="9525">
                <a:noFill/>
                <a:miter lim="800000"/>
                <a:headEnd/>
                <a:tailEnd/>
              </a:ln>
            </p:spPr>
            <p:txBody>
              <a:bodyPr/>
              <a:lstStyle/>
              <a:p>
                <a:endParaRPr lang="en-US"/>
              </a:p>
            </p:txBody>
          </p:sp>
          <p:sp>
            <p:nvSpPr>
              <p:cNvPr id="128257" name="Rectangle 380"/>
              <p:cNvSpPr>
                <a:spLocks noChangeArrowheads="1"/>
              </p:cNvSpPr>
              <p:nvPr/>
            </p:nvSpPr>
            <p:spPr bwMode="auto">
              <a:xfrm>
                <a:off x="3126" y="2763"/>
                <a:ext cx="35" cy="97"/>
              </a:xfrm>
              <a:prstGeom prst="rect">
                <a:avLst/>
              </a:prstGeom>
              <a:solidFill>
                <a:srgbClr val="C1C1C1"/>
              </a:solidFill>
              <a:ln w="9525">
                <a:noFill/>
                <a:miter lim="800000"/>
                <a:headEnd/>
                <a:tailEnd/>
              </a:ln>
            </p:spPr>
            <p:txBody>
              <a:bodyPr/>
              <a:lstStyle/>
              <a:p>
                <a:endParaRPr lang="en-US"/>
              </a:p>
            </p:txBody>
          </p:sp>
          <p:sp>
            <p:nvSpPr>
              <p:cNvPr id="128258" name="Rectangle 381"/>
              <p:cNvSpPr>
                <a:spLocks noChangeArrowheads="1"/>
              </p:cNvSpPr>
              <p:nvPr/>
            </p:nvSpPr>
            <p:spPr bwMode="auto">
              <a:xfrm>
                <a:off x="2906" y="2763"/>
                <a:ext cx="220" cy="18"/>
              </a:xfrm>
              <a:prstGeom prst="rect">
                <a:avLst/>
              </a:prstGeom>
              <a:solidFill>
                <a:srgbClr val="C0C0C0"/>
              </a:solidFill>
              <a:ln w="9525">
                <a:noFill/>
                <a:miter lim="800000"/>
                <a:headEnd/>
                <a:tailEnd/>
              </a:ln>
            </p:spPr>
            <p:txBody>
              <a:bodyPr/>
              <a:lstStyle/>
              <a:p>
                <a:endParaRPr lang="en-US"/>
              </a:p>
            </p:txBody>
          </p:sp>
          <p:sp>
            <p:nvSpPr>
              <p:cNvPr id="128259" name="Rectangle 382"/>
              <p:cNvSpPr>
                <a:spLocks noChangeArrowheads="1"/>
              </p:cNvSpPr>
              <p:nvPr/>
            </p:nvSpPr>
            <p:spPr bwMode="auto">
              <a:xfrm>
                <a:off x="2906" y="2842"/>
                <a:ext cx="220" cy="18"/>
              </a:xfrm>
              <a:prstGeom prst="rect">
                <a:avLst/>
              </a:prstGeom>
              <a:solidFill>
                <a:srgbClr val="C0C0C0"/>
              </a:solidFill>
              <a:ln w="9525">
                <a:noFill/>
                <a:miter lim="800000"/>
                <a:headEnd/>
                <a:tailEnd/>
              </a:ln>
            </p:spPr>
            <p:txBody>
              <a:bodyPr/>
              <a:lstStyle/>
              <a:p>
                <a:endParaRPr lang="en-US"/>
              </a:p>
            </p:txBody>
          </p:sp>
          <p:sp>
            <p:nvSpPr>
              <p:cNvPr id="128260" name="Rectangle 383"/>
              <p:cNvSpPr>
                <a:spLocks noChangeArrowheads="1"/>
              </p:cNvSpPr>
              <p:nvPr/>
            </p:nvSpPr>
            <p:spPr bwMode="auto">
              <a:xfrm>
                <a:off x="2906" y="2781"/>
                <a:ext cx="35" cy="61"/>
              </a:xfrm>
              <a:prstGeom prst="rect">
                <a:avLst/>
              </a:prstGeom>
              <a:solidFill>
                <a:srgbClr val="C0C0C0"/>
              </a:solidFill>
              <a:ln w="9525">
                <a:noFill/>
                <a:miter lim="800000"/>
                <a:headEnd/>
                <a:tailEnd/>
              </a:ln>
            </p:spPr>
            <p:txBody>
              <a:bodyPr/>
              <a:lstStyle/>
              <a:p>
                <a:endParaRPr lang="en-US"/>
              </a:p>
            </p:txBody>
          </p:sp>
          <p:sp>
            <p:nvSpPr>
              <p:cNvPr id="128261" name="Rectangle 384"/>
              <p:cNvSpPr>
                <a:spLocks noChangeArrowheads="1"/>
              </p:cNvSpPr>
              <p:nvPr/>
            </p:nvSpPr>
            <p:spPr bwMode="auto">
              <a:xfrm>
                <a:off x="3091" y="2781"/>
                <a:ext cx="35" cy="61"/>
              </a:xfrm>
              <a:prstGeom prst="rect">
                <a:avLst/>
              </a:prstGeom>
              <a:solidFill>
                <a:srgbClr val="C0C0C0"/>
              </a:solidFill>
              <a:ln w="9525">
                <a:noFill/>
                <a:miter lim="800000"/>
                <a:headEnd/>
                <a:tailEnd/>
              </a:ln>
            </p:spPr>
            <p:txBody>
              <a:bodyPr/>
              <a:lstStyle/>
              <a:p>
                <a:endParaRPr lang="en-US"/>
              </a:p>
            </p:txBody>
          </p:sp>
          <p:sp>
            <p:nvSpPr>
              <p:cNvPr id="128262" name="Rectangle 385"/>
              <p:cNvSpPr>
                <a:spLocks noChangeArrowheads="1"/>
              </p:cNvSpPr>
              <p:nvPr/>
            </p:nvSpPr>
            <p:spPr bwMode="auto">
              <a:xfrm>
                <a:off x="2941" y="2781"/>
                <a:ext cx="150" cy="18"/>
              </a:xfrm>
              <a:prstGeom prst="rect">
                <a:avLst/>
              </a:prstGeom>
              <a:solidFill>
                <a:srgbClr val="C0C0C0"/>
              </a:solidFill>
              <a:ln w="9525">
                <a:noFill/>
                <a:miter lim="800000"/>
                <a:headEnd/>
                <a:tailEnd/>
              </a:ln>
            </p:spPr>
            <p:txBody>
              <a:bodyPr/>
              <a:lstStyle/>
              <a:p>
                <a:endParaRPr lang="en-US"/>
              </a:p>
            </p:txBody>
          </p:sp>
          <p:sp>
            <p:nvSpPr>
              <p:cNvPr id="128263" name="Rectangle 386"/>
              <p:cNvSpPr>
                <a:spLocks noChangeArrowheads="1"/>
              </p:cNvSpPr>
              <p:nvPr/>
            </p:nvSpPr>
            <p:spPr bwMode="auto">
              <a:xfrm>
                <a:off x="2941" y="2825"/>
                <a:ext cx="150" cy="17"/>
              </a:xfrm>
              <a:prstGeom prst="rect">
                <a:avLst/>
              </a:prstGeom>
              <a:solidFill>
                <a:srgbClr val="C0C0C0"/>
              </a:solidFill>
              <a:ln w="9525">
                <a:noFill/>
                <a:miter lim="800000"/>
                <a:headEnd/>
                <a:tailEnd/>
              </a:ln>
            </p:spPr>
            <p:txBody>
              <a:bodyPr/>
              <a:lstStyle/>
              <a:p>
                <a:endParaRPr lang="en-US"/>
              </a:p>
            </p:txBody>
          </p:sp>
          <p:sp>
            <p:nvSpPr>
              <p:cNvPr id="128264" name="Rectangle 387"/>
              <p:cNvSpPr>
                <a:spLocks noChangeArrowheads="1"/>
              </p:cNvSpPr>
              <p:nvPr/>
            </p:nvSpPr>
            <p:spPr bwMode="auto">
              <a:xfrm>
                <a:off x="2941" y="2799"/>
                <a:ext cx="36" cy="26"/>
              </a:xfrm>
              <a:prstGeom prst="rect">
                <a:avLst/>
              </a:prstGeom>
              <a:solidFill>
                <a:srgbClr val="C0C0C0"/>
              </a:solidFill>
              <a:ln w="9525">
                <a:noFill/>
                <a:miter lim="800000"/>
                <a:headEnd/>
                <a:tailEnd/>
              </a:ln>
            </p:spPr>
            <p:txBody>
              <a:bodyPr/>
              <a:lstStyle/>
              <a:p>
                <a:endParaRPr lang="en-US"/>
              </a:p>
            </p:txBody>
          </p:sp>
          <p:sp>
            <p:nvSpPr>
              <p:cNvPr id="128265" name="Rectangle 388"/>
              <p:cNvSpPr>
                <a:spLocks noChangeArrowheads="1"/>
              </p:cNvSpPr>
              <p:nvPr/>
            </p:nvSpPr>
            <p:spPr bwMode="auto">
              <a:xfrm>
                <a:off x="3056" y="2799"/>
                <a:ext cx="35" cy="26"/>
              </a:xfrm>
              <a:prstGeom prst="rect">
                <a:avLst/>
              </a:prstGeom>
              <a:solidFill>
                <a:srgbClr val="C0C0C0"/>
              </a:solidFill>
              <a:ln w="9525">
                <a:noFill/>
                <a:miter lim="800000"/>
                <a:headEnd/>
                <a:tailEnd/>
              </a:ln>
            </p:spPr>
            <p:txBody>
              <a:bodyPr/>
              <a:lstStyle/>
              <a:p>
                <a:endParaRPr lang="en-US"/>
              </a:p>
            </p:txBody>
          </p:sp>
          <p:sp>
            <p:nvSpPr>
              <p:cNvPr id="128266" name="Rectangle 389"/>
              <p:cNvSpPr>
                <a:spLocks noChangeArrowheads="1"/>
              </p:cNvSpPr>
              <p:nvPr/>
            </p:nvSpPr>
            <p:spPr bwMode="auto">
              <a:xfrm>
                <a:off x="2977" y="2799"/>
                <a:ext cx="79" cy="26"/>
              </a:xfrm>
              <a:prstGeom prst="rect">
                <a:avLst/>
              </a:prstGeom>
              <a:solidFill>
                <a:srgbClr val="C0C0C0"/>
              </a:solidFill>
              <a:ln w="9525">
                <a:noFill/>
                <a:miter lim="800000"/>
                <a:headEnd/>
                <a:tailEnd/>
              </a:ln>
            </p:spPr>
            <p:txBody>
              <a:bodyPr/>
              <a:lstStyle/>
              <a:p>
                <a:endParaRPr lang="en-US"/>
              </a:p>
            </p:txBody>
          </p:sp>
        </p:grpSp>
        <p:sp>
          <p:nvSpPr>
            <p:cNvPr id="128010" name="Rectangle 390"/>
            <p:cNvSpPr>
              <a:spLocks noChangeArrowheads="1"/>
            </p:cNvSpPr>
            <p:nvPr/>
          </p:nvSpPr>
          <p:spPr bwMode="auto">
            <a:xfrm>
              <a:off x="1282" y="2025"/>
              <a:ext cx="3486" cy="1591"/>
            </a:xfrm>
            <a:prstGeom prst="rect">
              <a:avLst/>
            </a:prstGeom>
            <a:noFill/>
            <a:ln w="9525">
              <a:noFill/>
              <a:miter lim="800000"/>
              <a:headEnd/>
              <a:tailEnd/>
            </a:ln>
          </p:spPr>
          <p:txBody>
            <a:bodyPr/>
            <a:lstStyle/>
            <a:p>
              <a:endParaRPr lang="en-US"/>
            </a:p>
          </p:txBody>
        </p:sp>
        <p:sp>
          <p:nvSpPr>
            <p:cNvPr id="128011" name="Rectangle 391"/>
            <p:cNvSpPr>
              <a:spLocks noChangeArrowheads="1"/>
            </p:cNvSpPr>
            <p:nvPr/>
          </p:nvSpPr>
          <p:spPr bwMode="auto">
            <a:xfrm>
              <a:off x="1282" y="2025"/>
              <a:ext cx="3486" cy="1591"/>
            </a:xfrm>
            <a:prstGeom prst="rect">
              <a:avLst/>
            </a:prstGeom>
            <a:noFill/>
            <a:ln w="12700">
              <a:solidFill>
                <a:srgbClr val="000000"/>
              </a:solidFill>
              <a:miter lim="800000"/>
              <a:headEnd/>
              <a:tailEnd/>
            </a:ln>
          </p:spPr>
          <p:txBody>
            <a:bodyPr/>
            <a:lstStyle/>
            <a:p>
              <a:endParaRPr lang="en-US"/>
            </a:p>
          </p:txBody>
        </p:sp>
        <p:sp>
          <p:nvSpPr>
            <p:cNvPr id="128012" name="Line 392"/>
            <p:cNvSpPr>
              <a:spLocks noChangeShapeType="1"/>
            </p:cNvSpPr>
            <p:nvPr/>
          </p:nvSpPr>
          <p:spPr bwMode="auto">
            <a:xfrm>
              <a:off x="1282" y="2025"/>
              <a:ext cx="1" cy="1591"/>
            </a:xfrm>
            <a:prstGeom prst="line">
              <a:avLst/>
            </a:prstGeom>
            <a:noFill/>
            <a:ln w="0">
              <a:solidFill>
                <a:srgbClr val="000000"/>
              </a:solidFill>
              <a:round/>
              <a:headEnd/>
              <a:tailEnd/>
            </a:ln>
          </p:spPr>
          <p:txBody>
            <a:bodyPr/>
            <a:lstStyle/>
            <a:p>
              <a:endParaRPr lang="en-US"/>
            </a:p>
          </p:txBody>
        </p:sp>
        <p:sp>
          <p:nvSpPr>
            <p:cNvPr id="128013" name="Line 393"/>
            <p:cNvSpPr>
              <a:spLocks noChangeShapeType="1"/>
            </p:cNvSpPr>
            <p:nvPr/>
          </p:nvSpPr>
          <p:spPr bwMode="auto">
            <a:xfrm>
              <a:off x="1246" y="3616"/>
              <a:ext cx="71" cy="1"/>
            </a:xfrm>
            <a:prstGeom prst="line">
              <a:avLst/>
            </a:prstGeom>
            <a:noFill/>
            <a:ln w="0">
              <a:solidFill>
                <a:srgbClr val="000000"/>
              </a:solidFill>
              <a:round/>
              <a:headEnd/>
              <a:tailEnd/>
            </a:ln>
          </p:spPr>
          <p:txBody>
            <a:bodyPr/>
            <a:lstStyle/>
            <a:p>
              <a:endParaRPr lang="en-US"/>
            </a:p>
          </p:txBody>
        </p:sp>
        <p:sp>
          <p:nvSpPr>
            <p:cNvPr id="128014" name="Line 394"/>
            <p:cNvSpPr>
              <a:spLocks noChangeShapeType="1"/>
            </p:cNvSpPr>
            <p:nvPr/>
          </p:nvSpPr>
          <p:spPr bwMode="auto">
            <a:xfrm>
              <a:off x="1246" y="3458"/>
              <a:ext cx="71" cy="1"/>
            </a:xfrm>
            <a:prstGeom prst="line">
              <a:avLst/>
            </a:prstGeom>
            <a:noFill/>
            <a:ln w="0">
              <a:solidFill>
                <a:srgbClr val="000000"/>
              </a:solidFill>
              <a:round/>
              <a:headEnd/>
              <a:tailEnd/>
            </a:ln>
          </p:spPr>
          <p:txBody>
            <a:bodyPr/>
            <a:lstStyle/>
            <a:p>
              <a:endParaRPr lang="en-US"/>
            </a:p>
          </p:txBody>
        </p:sp>
        <p:sp>
          <p:nvSpPr>
            <p:cNvPr id="128015" name="Line 395"/>
            <p:cNvSpPr>
              <a:spLocks noChangeShapeType="1"/>
            </p:cNvSpPr>
            <p:nvPr/>
          </p:nvSpPr>
          <p:spPr bwMode="auto">
            <a:xfrm>
              <a:off x="1246" y="3299"/>
              <a:ext cx="71" cy="1"/>
            </a:xfrm>
            <a:prstGeom prst="line">
              <a:avLst/>
            </a:prstGeom>
            <a:noFill/>
            <a:ln w="0">
              <a:solidFill>
                <a:srgbClr val="000000"/>
              </a:solidFill>
              <a:round/>
              <a:headEnd/>
              <a:tailEnd/>
            </a:ln>
          </p:spPr>
          <p:txBody>
            <a:bodyPr/>
            <a:lstStyle/>
            <a:p>
              <a:endParaRPr lang="en-US"/>
            </a:p>
          </p:txBody>
        </p:sp>
        <p:sp>
          <p:nvSpPr>
            <p:cNvPr id="128016" name="Line 396"/>
            <p:cNvSpPr>
              <a:spLocks noChangeShapeType="1"/>
            </p:cNvSpPr>
            <p:nvPr/>
          </p:nvSpPr>
          <p:spPr bwMode="auto">
            <a:xfrm>
              <a:off x="1246" y="3141"/>
              <a:ext cx="71" cy="1"/>
            </a:xfrm>
            <a:prstGeom prst="line">
              <a:avLst/>
            </a:prstGeom>
            <a:noFill/>
            <a:ln w="0">
              <a:solidFill>
                <a:srgbClr val="000000"/>
              </a:solidFill>
              <a:round/>
              <a:headEnd/>
              <a:tailEnd/>
            </a:ln>
          </p:spPr>
          <p:txBody>
            <a:bodyPr/>
            <a:lstStyle/>
            <a:p>
              <a:endParaRPr lang="en-US"/>
            </a:p>
          </p:txBody>
        </p:sp>
        <p:sp>
          <p:nvSpPr>
            <p:cNvPr id="128017" name="Line 397"/>
            <p:cNvSpPr>
              <a:spLocks noChangeShapeType="1"/>
            </p:cNvSpPr>
            <p:nvPr/>
          </p:nvSpPr>
          <p:spPr bwMode="auto">
            <a:xfrm>
              <a:off x="1246" y="2983"/>
              <a:ext cx="71" cy="1"/>
            </a:xfrm>
            <a:prstGeom prst="line">
              <a:avLst/>
            </a:prstGeom>
            <a:noFill/>
            <a:ln w="0">
              <a:solidFill>
                <a:srgbClr val="000000"/>
              </a:solidFill>
              <a:round/>
              <a:headEnd/>
              <a:tailEnd/>
            </a:ln>
          </p:spPr>
          <p:txBody>
            <a:bodyPr/>
            <a:lstStyle/>
            <a:p>
              <a:endParaRPr lang="en-US"/>
            </a:p>
          </p:txBody>
        </p:sp>
        <p:sp>
          <p:nvSpPr>
            <p:cNvPr id="128018" name="Line 398"/>
            <p:cNvSpPr>
              <a:spLocks noChangeShapeType="1"/>
            </p:cNvSpPr>
            <p:nvPr/>
          </p:nvSpPr>
          <p:spPr bwMode="auto">
            <a:xfrm>
              <a:off x="1246" y="2825"/>
              <a:ext cx="71" cy="1"/>
            </a:xfrm>
            <a:prstGeom prst="line">
              <a:avLst/>
            </a:prstGeom>
            <a:noFill/>
            <a:ln w="0">
              <a:solidFill>
                <a:srgbClr val="000000"/>
              </a:solidFill>
              <a:round/>
              <a:headEnd/>
              <a:tailEnd/>
            </a:ln>
          </p:spPr>
          <p:txBody>
            <a:bodyPr/>
            <a:lstStyle/>
            <a:p>
              <a:endParaRPr lang="en-US"/>
            </a:p>
          </p:txBody>
        </p:sp>
        <p:sp>
          <p:nvSpPr>
            <p:cNvPr id="128019" name="Line 399"/>
            <p:cNvSpPr>
              <a:spLocks noChangeShapeType="1"/>
            </p:cNvSpPr>
            <p:nvPr/>
          </p:nvSpPr>
          <p:spPr bwMode="auto">
            <a:xfrm>
              <a:off x="1246" y="2658"/>
              <a:ext cx="71" cy="1"/>
            </a:xfrm>
            <a:prstGeom prst="line">
              <a:avLst/>
            </a:prstGeom>
            <a:noFill/>
            <a:ln w="0">
              <a:solidFill>
                <a:srgbClr val="000000"/>
              </a:solidFill>
              <a:round/>
              <a:headEnd/>
              <a:tailEnd/>
            </a:ln>
          </p:spPr>
          <p:txBody>
            <a:bodyPr/>
            <a:lstStyle/>
            <a:p>
              <a:endParaRPr lang="en-US"/>
            </a:p>
          </p:txBody>
        </p:sp>
        <p:sp>
          <p:nvSpPr>
            <p:cNvPr id="128020" name="Line 400"/>
            <p:cNvSpPr>
              <a:spLocks noChangeShapeType="1"/>
            </p:cNvSpPr>
            <p:nvPr/>
          </p:nvSpPr>
          <p:spPr bwMode="auto">
            <a:xfrm>
              <a:off x="1246" y="2500"/>
              <a:ext cx="71" cy="1"/>
            </a:xfrm>
            <a:prstGeom prst="line">
              <a:avLst/>
            </a:prstGeom>
            <a:noFill/>
            <a:ln w="0">
              <a:solidFill>
                <a:srgbClr val="000000"/>
              </a:solidFill>
              <a:round/>
              <a:headEnd/>
              <a:tailEnd/>
            </a:ln>
          </p:spPr>
          <p:txBody>
            <a:bodyPr/>
            <a:lstStyle/>
            <a:p>
              <a:endParaRPr lang="en-US"/>
            </a:p>
          </p:txBody>
        </p:sp>
        <p:sp>
          <p:nvSpPr>
            <p:cNvPr id="128021" name="Line 401"/>
            <p:cNvSpPr>
              <a:spLocks noChangeShapeType="1"/>
            </p:cNvSpPr>
            <p:nvPr/>
          </p:nvSpPr>
          <p:spPr bwMode="auto">
            <a:xfrm>
              <a:off x="1246" y="2342"/>
              <a:ext cx="71" cy="1"/>
            </a:xfrm>
            <a:prstGeom prst="line">
              <a:avLst/>
            </a:prstGeom>
            <a:noFill/>
            <a:ln w="0">
              <a:solidFill>
                <a:srgbClr val="000000"/>
              </a:solidFill>
              <a:round/>
              <a:headEnd/>
              <a:tailEnd/>
            </a:ln>
          </p:spPr>
          <p:txBody>
            <a:bodyPr/>
            <a:lstStyle/>
            <a:p>
              <a:endParaRPr lang="en-US"/>
            </a:p>
          </p:txBody>
        </p:sp>
        <p:sp>
          <p:nvSpPr>
            <p:cNvPr id="128022" name="Line 402"/>
            <p:cNvSpPr>
              <a:spLocks noChangeShapeType="1"/>
            </p:cNvSpPr>
            <p:nvPr/>
          </p:nvSpPr>
          <p:spPr bwMode="auto">
            <a:xfrm>
              <a:off x="1246" y="2183"/>
              <a:ext cx="71" cy="1"/>
            </a:xfrm>
            <a:prstGeom prst="line">
              <a:avLst/>
            </a:prstGeom>
            <a:noFill/>
            <a:ln w="0">
              <a:solidFill>
                <a:srgbClr val="000000"/>
              </a:solidFill>
              <a:round/>
              <a:headEnd/>
              <a:tailEnd/>
            </a:ln>
          </p:spPr>
          <p:txBody>
            <a:bodyPr/>
            <a:lstStyle/>
            <a:p>
              <a:endParaRPr lang="en-US"/>
            </a:p>
          </p:txBody>
        </p:sp>
        <p:sp>
          <p:nvSpPr>
            <p:cNvPr id="128023" name="Line 403"/>
            <p:cNvSpPr>
              <a:spLocks noChangeShapeType="1"/>
            </p:cNvSpPr>
            <p:nvPr/>
          </p:nvSpPr>
          <p:spPr bwMode="auto">
            <a:xfrm>
              <a:off x="1246" y="2025"/>
              <a:ext cx="71" cy="1"/>
            </a:xfrm>
            <a:prstGeom prst="line">
              <a:avLst/>
            </a:prstGeom>
            <a:noFill/>
            <a:ln w="0">
              <a:solidFill>
                <a:srgbClr val="000000"/>
              </a:solidFill>
              <a:round/>
              <a:headEnd/>
              <a:tailEnd/>
            </a:ln>
          </p:spPr>
          <p:txBody>
            <a:bodyPr/>
            <a:lstStyle/>
            <a:p>
              <a:endParaRPr lang="en-US"/>
            </a:p>
          </p:txBody>
        </p:sp>
        <p:sp>
          <p:nvSpPr>
            <p:cNvPr id="128024" name="Line 404"/>
            <p:cNvSpPr>
              <a:spLocks noChangeShapeType="1"/>
            </p:cNvSpPr>
            <p:nvPr/>
          </p:nvSpPr>
          <p:spPr bwMode="auto">
            <a:xfrm>
              <a:off x="1282" y="3299"/>
              <a:ext cx="3486" cy="1"/>
            </a:xfrm>
            <a:prstGeom prst="line">
              <a:avLst/>
            </a:prstGeom>
            <a:noFill/>
            <a:ln w="41275">
              <a:solidFill>
                <a:srgbClr val="000000"/>
              </a:solidFill>
              <a:round/>
              <a:headEnd/>
              <a:tailEnd/>
            </a:ln>
          </p:spPr>
          <p:txBody>
            <a:bodyPr/>
            <a:lstStyle/>
            <a:p>
              <a:endParaRPr lang="en-US"/>
            </a:p>
          </p:txBody>
        </p:sp>
        <p:sp>
          <p:nvSpPr>
            <p:cNvPr id="128025" name="Line 405"/>
            <p:cNvSpPr>
              <a:spLocks noChangeShapeType="1"/>
            </p:cNvSpPr>
            <p:nvPr/>
          </p:nvSpPr>
          <p:spPr bwMode="auto">
            <a:xfrm flipV="1">
              <a:off x="1282" y="3264"/>
              <a:ext cx="1" cy="71"/>
            </a:xfrm>
            <a:prstGeom prst="line">
              <a:avLst/>
            </a:prstGeom>
            <a:noFill/>
            <a:ln w="41275">
              <a:solidFill>
                <a:srgbClr val="000000"/>
              </a:solidFill>
              <a:round/>
              <a:headEnd/>
              <a:tailEnd/>
            </a:ln>
          </p:spPr>
          <p:txBody>
            <a:bodyPr/>
            <a:lstStyle/>
            <a:p>
              <a:endParaRPr lang="en-US"/>
            </a:p>
          </p:txBody>
        </p:sp>
        <p:sp>
          <p:nvSpPr>
            <p:cNvPr id="128026" name="Line 406"/>
            <p:cNvSpPr>
              <a:spLocks noChangeShapeType="1"/>
            </p:cNvSpPr>
            <p:nvPr/>
          </p:nvSpPr>
          <p:spPr bwMode="auto">
            <a:xfrm flipV="1">
              <a:off x="1861" y="3264"/>
              <a:ext cx="1" cy="71"/>
            </a:xfrm>
            <a:prstGeom prst="line">
              <a:avLst/>
            </a:prstGeom>
            <a:noFill/>
            <a:ln w="41275">
              <a:solidFill>
                <a:srgbClr val="000000"/>
              </a:solidFill>
              <a:round/>
              <a:headEnd/>
              <a:tailEnd/>
            </a:ln>
          </p:spPr>
          <p:txBody>
            <a:bodyPr/>
            <a:lstStyle/>
            <a:p>
              <a:endParaRPr lang="en-US"/>
            </a:p>
          </p:txBody>
        </p:sp>
        <p:sp>
          <p:nvSpPr>
            <p:cNvPr id="128027" name="Line 407"/>
            <p:cNvSpPr>
              <a:spLocks noChangeShapeType="1"/>
            </p:cNvSpPr>
            <p:nvPr/>
          </p:nvSpPr>
          <p:spPr bwMode="auto">
            <a:xfrm flipV="1">
              <a:off x="2441" y="3264"/>
              <a:ext cx="1" cy="71"/>
            </a:xfrm>
            <a:prstGeom prst="line">
              <a:avLst/>
            </a:prstGeom>
            <a:noFill/>
            <a:ln w="41275">
              <a:solidFill>
                <a:srgbClr val="000000"/>
              </a:solidFill>
              <a:round/>
              <a:headEnd/>
              <a:tailEnd/>
            </a:ln>
          </p:spPr>
          <p:txBody>
            <a:bodyPr/>
            <a:lstStyle/>
            <a:p>
              <a:endParaRPr lang="en-US"/>
            </a:p>
          </p:txBody>
        </p:sp>
        <p:sp>
          <p:nvSpPr>
            <p:cNvPr id="128028" name="Line 408"/>
            <p:cNvSpPr>
              <a:spLocks noChangeShapeType="1"/>
            </p:cNvSpPr>
            <p:nvPr/>
          </p:nvSpPr>
          <p:spPr bwMode="auto">
            <a:xfrm flipV="1">
              <a:off x="3021" y="3264"/>
              <a:ext cx="1" cy="71"/>
            </a:xfrm>
            <a:prstGeom prst="line">
              <a:avLst/>
            </a:prstGeom>
            <a:noFill/>
            <a:ln w="41275">
              <a:solidFill>
                <a:srgbClr val="000000"/>
              </a:solidFill>
              <a:round/>
              <a:headEnd/>
              <a:tailEnd/>
            </a:ln>
          </p:spPr>
          <p:txBody>
            <a:bodyPr/>
            <a:lstStyle/>
            <a:p>
              <a:endParaRPr lang="en-US"/>
            </a:p>
          </p:txBody>
        </p:sp>
        <p:sp>
          <p:nvSpPr>
            <p:cNvPr id="128029" name="Line 409"/>
            <p:cNvSpPr>
              <a:spLocks noChangeShapeType="1"/>
            </p:cNvSpPr>
            <p:nvPr/>
          </p:nvSpPr>
          <p:spPr bwMode="auto">
            <a:xfrm flipV="1">
              <a:off x="3609" y="3264"/>
              <a:ext cx="1" cy="71"/>
            </a:xfrm>
            <a:prstGeom prst="line">
              <a:avLst/>
            </a:prstGeom>
            <a:noFill/>
            <a:ln w="41275">
              <a:solidFill>
                <a:srgbClr val="000000"/>
              </a:solidFill>
              <a:round/>
              <a:headEnd/>
              <a:tailEnd/>
            </a:ln>
          </p:spPr>
          <p:txBody>
            <a:bodyPr/>
            <a:lstStyle/>
            <a:p>
              <a:endParaRPr lang="en-US"/>
            </a:p>
          </p:txBody>
        </p:sp>
        <p:sp>
          <p:nvSpPr>
            <p:cNvPr id="128030" name="Line 410"/>
            <p:cNvSpPr>
              <a:spLocks noChangeShapeType="1"/>
            </p:cNvSpPr>
            <p:nvPr/>
          </p:nvSpPr>
          <p:spPr bwMode="auto">
            <a:xfrm flipV="1">
              <a:off x="4189" y="3264"/>
              <a:ext cx="1" cy="71"/>
            </a:xfrm>
            <a:prstGeom prst="line">
              <a:avLst/>
            </a:prstGeom>
            <a:noFill/>
            <a:ln w="41275">
              <a:solidFill>
                <a:srgbClr val="000000"/>
              </a:solidFill>
              <a:round/>
              <a:headEnd/>
              <a:tailEnd/>
            </a:ln>
          </p:spPr>
          <p:txBody>
            <a:bodyPr/>
            <a:lstStyle/>
            <a:p>
              <a:endParaRPr lang="en-US"/>
            </a:p>
          </p:txBody>
        </p:sp>
        <p:sp>
          <p:nvSpPr>
            <p:cNvPr id="128031" name="Line 411"/>
            <p:cNvSpPr>
              <a:spLocks noChangeShapeType="1"/>
            </p:cNvSpPr>
            <p:nvPr/>
          </p:nvSpPr>
          <p:spPr bwMode="auto">
            <a:xfrm flipV="1">
              <a:off x="4768" y="3264"/>
              <a:ext cx="1" cy="71"/>
            </a:xfrm>
            <a:prstGeom prst="line">
              <a:avLst/>
            </a:prstGeom>
            <a:noFill/>
            <a:ln w="41275">
              <a:solidFill>
                <a:srgbClr val="000000"/>
              </a:solidFill>
              <a:round/>
              <a:headEnd/>
              <a:tailEnd/>
            </a:ln>
          </p:spPr>
          <p:txBody>
            <a:bodyPr/>
            <a:lstStyle/>
            <a:p>
              <a:endParaRPr lang="en-US"/>
            </a:p>
          </p:txBody>
        </p:sp>
        <p:sp>
          <p:nvSpPr>
            <p:cNvPr id="128032" name="Line 412"/>
            <p:cNvSpPr>
              <a:spLocks noChangeShapeType="1"/>
            </p:cNvSpPr>
            <p:nvPr/>
          </p:nvSpPr>
          <p:spPr bwMode="auto">
            <a:xfrm>
              <a:off x="1282" y="2148"/>
              <a:ext cx="149" cy="167"/>
            </a:xfrm>
            <a:prstGeom prst="line">
              <a:avLst/>
            </a:prstGeom>
            <a:noFill/>
            <a:ln w="41275">
              <a:solidFill>
                <a:srgbClr val="FF0000"/>
              </a:solidFill>
              <a:round/>
              <a:headEnd/>
              <a:tailEnd/>
            </a:ln>
          </p:spPr>
          <p:txBody>
            <a:bodyPr/>
            <a:lstStyle/>
            <a:p>
              <a:endParaRPr lang="en-US"/>
            </a:p>
          </p:txBody>
        </p:sp>
        <p:sp>
          <p:nvSpPr>
            <p:cNvPr id="128033" name="Line 413"/>
            <p:cNvSpPr>
              <a:spLocks noChangeShapeType="1"/>
            </p:cNvSpPr>
            <p:nvPr/>
          </p:nvSpPr>
          <p:spPr bwMode="auto">
            <a:xfrm>
              <a:off x="1431" y="2315"/>
              <a:ext cx="140" cy="158"/>
            </a:xfrm>
            <a:prstGeom prst="line">
              <a:avLst/>
            </a:prstGeom>
            <a:noFill/>
            <a:ln w="41275">
              <a:solidFill>
                <a:srgbClr val="FF0000"/>
              </a:solidFill>
              <a:round/>
              <a:headEnd/>
              <a:tailEnd/>
            </a:ln>
          </p:spPr>
          <p:txBody>
            <a:bodyPr/>
            <a:lstStyle/>
            <a:p>
              <a:endParaRPr lang="en-US"/>
            </a:p>
          </p:txBody>
        </p:sp>
        <p:sp>
          <p:nvSpPr>
            <p:cNvPr id="128034" name="Line 414"/>
            <p:cNvSpPr>
              <a:spLocks noChangeShapeType="1"/>
            </p:cNvSpPr>
            <p:nvPr/>
          </p:nvSpPr>
          <p:spPr bwMode="auto">
            <a:xfrm>
              <a:off x="1571" y="2473"/>
              <a:ext cx="150" cy="159"/>
            </a:xfrm>
            <a:prstGeom prst="line">
              <a:avLst/>
            </a:prstGeom>
            <a:noFill/>
            <a:ln w="41275">
              <a:solidFill>
                <a:srgbClr val="FF0000"/>
              </a:solidFill>
              <a:round/>
              <a:headEnd/>
              <a:tailEnd/>
            </a:ln>
          </p:spPr>
          <p:txBody>
            <a:bodyPr/>
            <a:lstStyle/>
            <a:p>
              <a:endParaRPr lang="en-US"/>
            </a:p>
          </p:txBody>
        </p:sp>
        <p:sp>
          <p:nvSpPr>
            <p:cNvPr id="128035" name="Line 415"/>
            <p:cNvSpPr>
              <a:spLocks noChangeShapeType="1"/>
            </p:cNvSpPr>
            <p:nvPr/>
          </p:nvSpPr>
          <p:spPr bwMode="auto">
            <a:xfrm>
              <a:off x="1721" y="2632"/>
              <a:ext cx="140" cy="158"/>
            </a:xfrm>
            <a:prstGeom prst="line">
              <a:avLst/>
            </a:prstGeom>
            <a:noFill/>
            <a:ln w="41275">
              <a:solidFill>
                <a:srgbClr val="FF0000"/>
              </a:solidFill>
              <a:round/>
              <a:headEnd/>
              <a:tailEnd/>
            </a:ln>
          </p:spPr>
          <p:txBody>
            <a:bodyPr/>
            <a:lstStyle/>
            <a:p>
              <a:endParaRPr lang="en-US"/>
            </a:p>
          </p:txBody>
        </p:sp>
        <p:sp>
          <p:nvSpPr>
            <p:cNvPr id="128036" name="Line 416"/>
            <p:cNvSpPr>
              <a:spLocks noChangeShapeType="1"/>
            </p:cNvSpPr>
            <p:nvPr/>
          </p:nvSpPr>
          <p:spPr bwMode="auto">
            <a:xfrm>
              <a:off x="1861" y="2790"/>
              <a:ext cx="150" cy="158"/>
            </a:xfrm>
            <a:prstGeom prst="line">
              <a:avLst/>
            </a:prstGeom>
            <a:noFill/>
            <a:ln w="41275">
              <a:solidFill>
                <a:srgbClr val="FF0000"/>
              </a:solidFill>
              <a:round/>
              <a:headEnd/>
              <a:tailEnd/>
            </a:ln>
          </p:spPr>
          <p:txBody>
            <a:bodyPr/>
            <a:lstStyle/>
            <a:p>
              <a:endParaRPr lang="en-US"/>
            </a:p>
          </p:txBody>
        </p:sp>
        <p:sp>
          <p:nvSpPr>
            <p:cNvPr id="128037" name="Line 417"/>
            <p:cNvSpPr>
              <a:spLocks noChangeShapeType="1"/>
            </p:cNvSpPr>
            <p:nvPr/>
          </p:nvSpPr>
          <p:spPr bwMode="auto">
            <a:xfrm>
              <a:off x="2011" y="2948"/>
              <a:ext cx="140" cy="158"/>
            </a:xfrm>
            <a:prstGeom prst="line">
              <a:avLst/>
            </a:prstGeom>
            <a:noFill/>
            <a:ln w="41275">
              <a:solidFill>
                <a:srgbClr val="FF0000"/>
              </a:solidFill>
              <a:round/>
              <a:headEnd/>
              <a:tailEnd/>
            </a:ln>
          </p:spPr>
          <p:txBody>
            <a:bodyPr/>
            <a:lstStyle/>
            <a:p>
              <a:endParaRPr lang="en-US"/>
            </a:p>
          </p:txBody>
        </p:sp>
        <p:sp>
          <p:nvSpPr>
            <p:cNvPr id="128038" name="Line 418"/>
            <p:cNvSpPr>
              <a:spLocks noChangeShapeType="1"/>
            </p:cNvSpPr>
            <p:nvPr/>
          </p:nvSpPr>
          <p:spPr bwMode="auto">
            <a:xfrm>
              <a:off x="2151" y="3106"/>
              <a:ext cx="149" cy="158"/>
            </a:xfrm>
            <a:prstGeom prst="line">
              <a:avLst/>
            </a:prstGeom>
            <a:noFill/>
            <a:ln w="41275">
              <a:solidFill>
                <a:srgbClr val="FF0000"/>
              </a:solidFill>
              <a:round/>
              <a:headEnd/>
              <a:tailEnd/>
            </a:ln>
          </p:spPr>
          <p:txBody>
            <a:bodyPr/>
            <a:lstStyle/>
            <a:p>
              <a:endParaRPr lang="en-US"/>
            </a:p>
          </p:txBody>
        </p:sp>
        <p:sp>
          <p:nvSpPr>
            <p:cNvPr id="128039" name="Line 419"/>
            <p:cNvSpPr>
              <a:spLocks noChangeShapeType="1"/>
            </p:cNvSpPr>
            <p:nvPr/>
          </p:nvSpPr>
          <p:spPr bwMode="auto">
            <a:xfrm>
              <a:off x="2300" y="3264"/>
              <a:ext cx="141" cy="158"/>
            </a:xfrm>
            <a:prstGeom prst="line">
              <a:avLst/>
            </a:prstGeom>
            <a:noFill/>
            <a:ln w="41275">
              <a:solidFill>
                <a:srgbClr val="FF0000"/>
              </a:solidFill>
              <a:round/>
              <a:headEnd/>
              <a:tailEnd/>
            </a:ln>
          </p:spPr>
          <p:txBody>
            <a:bodyPr/>
            <a:lstStyle/>
            <a:p>
              <a:endParaRPr lang="en-US"/>
            </a:p>
          </p:txBody>
        </p:sp>
        <p:sp>
          <p:nvSpPr>
            <p:cNvPr id="128040" name="Line 420"/>
            <p:cNvSpPr>
              <a:spLocks noChangeShapeType="1"/>
            </p:cNvSpPr>
            <p:nvPr/>
          </p:nvSpPr>
          <p:spPr bwMode="auto">
            <a:xfrm>
              <a:off x="2441" y="3422"/>
              <a:ext cx="149" cy="1"/>
            </a:xfrm>
            <a:prstGeom prst="line">
              <a:avLst/>
            </a:prstGeom>
            <a:noFill/>
            <a:ln w="41275">
              <a:solidFill>
                <a:srgbClr val="FF0000"/>
              </a:solidFill>
              <a:round/>
              <a:headEnd/>
              <a:tailEnd/>
            </a:ln>
          </p:spPr>
          <p:txBody>
            <a:bodyPr/>
            <a:lstStyle/>
            <a:p>
              <a:endParaRPr lang="en-US"/>
            </a:p>
          </p:txBody>
        </p:sp>
        <p:sp>
          <p:nvSpPr>
            <p:cNvPr id="128041" name="Line 421"/>
            <p:cNvSpPr>
              <a:spLocks noChangeShapeType="1"/>
            </p:cNvSpPr>
            <p:nvPr/>
          </p:nvSpPr>
          <p:spPr bwMode="auto">
            <a:xfrm>
              <a:off x="2590" y="3422"/>
              <a:ext cx="141" cy="1"/>
            </a:xfrm>
            <a:prstGeom prst="line">
              <a:avLst/>
            </a:prstGeom>
            <a:noFill/>
            <a:ln w="41275">
              <a:solidFill>
                <a:srgbClr val="FF0000"/>
              </a:solidFill>
              <a:round/>
              <a:headEnd/>
              <a:tailEnd/>
            </a:ln>
          </p:spPr>
          <p:txBody>
            <a:bodyPr/>
            <a:lstStyle/>
            <a:p>
              <a:endParaRPr lang="en-US"/>
            </a:p>
          </p:txBody>
        </p:sp>
        <p:sp>
          <p:nvSpPr>
            <p:cNvPr id="128042" name="Line 422"/>
            <p:cNvSpPr>
              <a:spLocks noChangeShapeType="1"/>
            </p:cNvSpPr>
            <p:nvPr/>
          </p:nvSpPr>
          <p:spPr bwMode="auto">
            <a:xfrm>
              <a:off x="2731" y="3422"/>
              <a:ext cx="149" cy="1"/>
            </a:xfrm>
            <a:prstGeom prst="line">
              <a:avLst/>
            </a:prstGeom>
            <a:noFill/>
            <a:ln w="41275">
              <a:solidFill>
                <a:srgbClr val="FF0000"/>
              </a:solidFill>
              <a:round/>
              <a:headEnd/>
              <a:tailEnd/>
            </a:ln>
          </p:spPr>
          <p:txBody>
            <a:bodyPr/>
            <a:lstStyle/>
            <a:p>
              <a:endParaRPr lang="en-US"/>
            </a:p>
          </p:txBody>
        </p:sp>
        <p:sp>
          <p:nvSpPr>
            <p:cNvPr id="128043" name="Line 423"/>
            <p:cNvSpPr>
              <a:spLocks noChangeShapeType="1"/>
            </p:cNvSpPr>
            <p:nvPr/>
          </p:nvSpPr>
          <p:spPr bwMode="auto">
            <a:xfrm>
              <a:off x="2880" y="3422"/>
              <a:ext cx="149" cy="1"/>
            </a:xfrm>
            <a:prstGeom prst="line">
              <a:avLst/>
            </a:prstGeom>
            <a:noFill/>
            <a:ln w="41275">
              <a:solidFill>
                <a:srgbClr val="FF0000"/>
              </a:solidFill>
              <a:round/>
              <a:headEnd/>
              <a:tailEnd/>
            </a:ln>
          </p:spPr>
          <p:txBody>
            <a:bodyPr/>
            <a:lstStyle/>
            <a:p>
              <a:endParaRPr lang="en-US"/>
            </a:p>
          </p:txBody>
        </p:sp>
        <p:sp>
          <p:nvSpPr>
            <p:cNvPr id="128044" name="Line 424"/>
            <p:cNvSpPr>
              <a:spLocks noChangeShapeType="1"/>
            </p:cNvSpPr>
            <p:nvPr/>
          </p:nvSpPr>
          <p:spPr bwMode="auto">
            <a:xfrm>
              <a:off x="3029" y="3422"/>
              <a:ext cx="141" cy="1"/>
            </a:xfrm>
            <a:prstGeom prst="line">
              <a:avLst/>
            </a:prstGeom>
            <a:noFill/>
            <a:ln w="41275">
              <a:solidFill>
                <a:srgbClr val="FF0000"/>
              </a:solidFill>
              <a:round/>
              <a:headEnd/>
              <a:tailEnd/>
            </a:ln>
          </p:spPr>
          <p:txBody>
            <a:bodyPr/>
            <a:lstStyle/>
            <a:p>
              <a:endParaRPr lang="en-US"/>
            </a:p>
          </p:txBody>
        </p:sp>
        <p:sp>
          <p:nvSpPr>
            <p:cNvPr id="128045" name="Line 425"/>
            <p:cNvSpPr>
              <a:spLocks noChangeShapeType="1"/>
            </p:cNvSpPr>
            <p:nvPr/>
          </p:nvSpPr>
          <p:spPr bwMode="auto">
            <a:xfrm>
              <a:off x="3170" y="3422"/>
              <a:ext cx="149" cy="1"/>
            </a:xfrm>
            <a:prstGeom prst="line">
              <a:avLst/>
            </a:prstGeom>
            <a:noFill/>
            <a:ln w="41275">
              <a:solidFill>
                <a:srgbClr val="FF0000"/>
              </a:solidFill>
              <a:round/>
              <a:headEnd/>
              <a:tailEnd/>
            </a:ln>
          </p:spPr>
          <p:txBody>
            <a:bodyPr/>
            <a:lstStyle/>
            <a:p>
              <a:endParaRPr lang="en-US"/>
            </a:p>
          </p:txBody>
        </p:sp>
        <p:sp>
          <p:nvSpPr>
            <p:cNvPr id="128046" name="Line 426"/>
            <p:cNvSpPr>
              <a:spLocks noChangeShapeType="1"/>
            </p:cNvSpPr>
            <p:nvPr/>
          </p:nvSpPr>
          <p:spPr bwMode="auto">
            <a:xfrm>
              <a:off x="3319" y="3422"/>
              <a:ext cx="141" cy="1"/>
            </a:xfrm>
            <a:prstGeom prst="line">
              <a:avLst/>
            </a:prstGeom>
            <a:noFill/>
            <a:ln w="41275">
              <a:solidFill>
                <a:srgbClr val="FF0000"/>
              </a:solidFill>
              <a:round/>
              <a:headEnd/>
              <a:tailEnd/>
            </a:ln>
          </p:spPr>
          <p:txBody>
            <a:bodyPr/>
            <a:lstStyle/>
            <a:p>
              <a:endParaRPr lang="en-US"/>
            </a:p>
          </p:txBody>
        </p:sp>
        <p:sp>
          <p:nvSpPr>
            <p:cNvPr id="128047" name="Line 427"/>
            <p:cNvSpPr>
              <a:spLocks noChangeShapeType="1"/>
            </p:cNvSpPr>
            <p:nvPr/>
          </p:nvSpPr>
          <p:spPr bwMode="auto">
            <a:xfrm>
              <a:off x="3460" y="3422"/>
              <a:ext cx="149" cy="1"/>
            </a:xfrm>
            <a:prstGeom prst="line">
              <a:avLst/>
            </a:prstGeom>
            <a:noFill/>
            <a:ln w="41275">
              <a:solidFill>
                <a:srgbClr val="FF0000"/>
              </a:solidFill>
              <a:round/>
              <a:headEnd/>
              <a:tailEnd/>
            </a:ln>
          </p:spPr>
          <p:txBody>
            <a:bodyPr/>
            <a:lstStyle/>
            <a:p>
              <a:endParaRPr lang="en-US"/>
            </a:p>
          </p:txBody>
        </p:sp>
        <p:sp>
          <p:nvSpPr>
            <p:cNvPr id="128048" name="Line 428"/>
            <p:cNvSpPr>
              <a:spLocks noChangeShapeType="1"/>
            </p:cNvSpPr>
            <p:nvPr/>
          </p:nvSpPr>
          <p:spPr bwMode="auto">
            <a:xfrm>
              <a:off x="3609" y="3422"/>
              <a:ext cx="140" cy="1"/>
            </a:xfrm>
            <a:prstGeom prst="line">
              <a:avLst/>
            </a:prstGeom>
            <a:noFill/>
            <a:ln w="41275">
              <a:solidFill>
                <a:srgbClr val="FF0000"/>
              </a:solidFill>
              <a:round/>
              <a:headEnd/>
              <a:tailEnd/>
            </a:ln>
          </p:spPr>
          <p:txBody>
            <a:bodyPr/>
            <a:lstStyle/>
            <a:p>
              <a:endParaRPr lang="en-US"/>
            </a:p>
          </p:txBody>
        </p:sp>
        <p:sp>
          <p:nvSpPr>
            <p:cNvPr id="128049" name="Line 429"/>
            <p:cNvSpPr>
              <a:spLocks noChangeShapeType="1"/>
            </p:cNvSpPr>
            <p:nvPr/>
          </p:nvSpPr>
          <p:spPr bwMode="auto">
            <a:xfrm>
              <a:off x="3749" y="3422"/>
              <a:ext cx="150" cy="1"/>
            </a:xfrm>
            <a:prstGeom prst="line">
              <a:avLst/>
            </a:prstGeom>
            <a:noFill/>
            <a:ln w="41275">
              <a:solidFill>
                <a:srgbClr val="FF0000"/>
              </a:solidFill>
              <a:round/>
              <a:headEnd/>
              <a:tailEnd/>
            </a:ln>
          </p:spPr>
          <p:txBody>
            <a:bodyPr/>
            <a:lstStyle/>
            <a:p>
              <a:endParaRPr lang="en-US"/>
            </a:p>
          </p:txBody>
        </p:sp>
        <p:sp>
          <p:nvSpPr>
            <p:cNvPr id="128050" name="Line 430"/>
            <p:cNvSpPr>
              <a:spLocks noChangeShapeType="1"/>
            </p:cNvSpPr>
            <p:nvPr/>
          </p:nvSpPr>
          <p:spPr bwMode="auto">
            <a:xfrm>
              <a:off x="3899" y="3422"/>
              <a:ext cx="140" cy="1"/>
            </a:xfrm>
            <a:prstGeom prst="line">
              <a:avLst/>
            </a:prstGeom>
            <a:noFill/>
            <a:ln w="41275">
              <a:solidFill>
                <a:srgbClr val="FF0000"/>
              </a:solidFill>
              <a:round/>
              <a:headEnd/>
              <a:tailEnd/>
            </a:ln>
          </p:spPr>
          <p:txBody>
            <a:bodyPr/>
            <a:lstStyle/>
            <a:p>
              <a:endParaRPr lang="en-US"/>
            </a:p>
          </p:txBody>
        </p:sp>
        <p:sp>
          <p:nvSpPr>
            <p:cNvPr id="128051" name="Line 431"/>
            <p:cNvSpPr>
              <a:spLocks noChangeShapeType="1"/>
            </p:cNvSpPr>
            <p:nvPr/>
          </p:nvSpPr>
          <p:spPr bwMode="auto">
            <a:xfrm>
              <a:off x="4039" y="3422"/>
              <a:ext cx="150" cy="1"/>
            </a:xfrm>
            <a:prstGeom prst="line">
              <a:avLst/>
            </a:prstGeom>
            <a:noFill/>
            <a:ln w="41275">
              <a:solidFill>
                <a:srgbClr val="FF0000"/>
              </a:solidFill>
              <a:round/>
              <a:headEnd/>
              <a:tailEnd/>
            </a:ln>
          </p:spPr>
          <p:txBody>
            <a:bodyPr/>
            <a:lstStyle/>
            <a:p>
              <a:endParaRPr lang="en-US"/>
            </a:p>
          </p:txBody>
        </p:sp>
        <p:sp>
          <p:nvSpPr>
            <p:cNvPr id="128052" name="Line 432"/>
            <p:cNvSpPr>
              <a:spLocks noChangeShapeType="1"/>
            </p:cNvSpPr>
            <p:nvPr/>
          </p:nvSpPr>
          <p:spPr bwMode="auto">
            <a:xfrm>
              <a:off x="4189" y="3422"/>
              <a:ext cx="140" cy="1"/>
            </a:xfrm>
            <a:prstGeom prst="line">
              <a:avLst/>
            </a:prstGeom>
            <a:noFill/>
            <a:ln w="41275">
              <a:solidFill>
                <a:srgbClr val="FF0000"/>
              </a:solidFill>
              <a:round/>
              <a:headEnd/>
              <a:tailEnd/>
            </a:ln>
          </p:spPr>
          <p:txBody>
            <a:bodyPr/>
            <a:lstStyle/>
            <a:p>
              <a:endParaRPr lang="en-US"/>
            </a:p>
          </p:txBody>
        </p:sp>
        <p:sp>
          <p:nvSpPr>
            <p:cNvPr id="128053" name="Line 433"/>
            <p:cNvSpPr>
              <a:spLocks noChangeShapeType="1"/>
            </p:cNvSpPr>
            <p:nvPr/>
          </p:nvSpPr>
          <p:spPr bwMode="auto">
            <a:xfrm>
              <a:off x="4329" y="3422"/>
              <a:ext cx="149" cy="1"/>
            </a:xfrm>
            <a:prstGeom prst="line">
              <a:avLst/>
            </a:prstGeom>
            <a:noFill/>
            <a:ln w="41275">
              <a:solidFill>
                <a:srgbClr val="FF0000"/>
              </a:solidFill>
              <a:round/>
              <a:headEnd/>
              <a:tailEnd/>
            </a:ln>
          </p:spPr>
          <p:txBody>
            <a:bodyPr/>
            <a:lstStyle/>
            <a:p>
              <a:endParaRPr lang="en-US"/>
            </a:p>
          </p:txBody>
        </p:sp>
        <p:sp>
          <p:nvSpPr>
            <p:cNvPr id="128054" name="Rectangle 434"/>
            <p:cNvSpPr>
              <a:spLocks noChangeArrowheads="1"/>
            </p:cNvSpPr>
            <p:nvPr/>
          </p:nvSpPr>
          <p:spPr bwMode="auto">
            <a:xfrm>
              <a:off x="1519" y="1472"/>
              <a:ext cx="2845" cy="246"/>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55" name="Rectangle 435"/>
            <p:cNvSpPr>
              <a:spLocks noChangeArrowheads="1"/>
            </p:cNvSpPr>
            <p:nvPr/>
          </p:nvSpPr>
          <p:spPr bwMode="auto">
            <a:xfrm>
              <a:off x="1475" y="1709"/>
              <a:ext cx="2880" cy="246"/>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56" name="Rectangle 436"/>
            <p:cNvSpPr>
              <a:spLocks noChangeArrowheads="1"/>
            </p:cNvSpPr>
            <p:nvPr/>
          </p:nvSpPr>
          <p:spPr bwMode="auto">
            <a:xfrm>
              <a:off x="1036" y="3545"/>
              <a:ext cx="228"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57" name="Rectangle 437"/>
            <p:cNvSpPr>
              <a:spLocks noChangeArrowheads="1"/>
            </p:cNvSpPr>
            <p:nvPr/>
          </p:nvSpPr>
          <p:spPr bwMode="auto">
            <a:xfrm>
              <a:off x="1097" y="3387"/>
              <a:ext cx="158"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58" name="Rectangle 438"/>
            <p:cNvSpPr>
              <a:spLocks noChangeArrowheads="1"/>
            </p:cNvSpPr>
            <p:nvPr/>
          </p:nvSpPr>
          <p:spPr bwMode="auto">
            <a:xfrm>
              <a:off x="1132" y="3229"/>
              <a:ext cx="12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59" name="Rectangle 439"/>
            <p:cNvSpPr>
              <a:spLocks noChangeArrowheads="1"/>
            </p:cNvSpPr>
            <p:nvPr/>
          </p:nvSpPr>
          <p:spPr bwMode="auto">
            <a:xfrm>
              <a:off x="1132" y="3071"/>
              <a:ext cx="12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0" name="Rectangle 440"/>
            <p:cNvSpPr>
              <a:spLocks noChangeArrowheads="1"/>
            </p:cNvSpPr>
            <p:nvPr/>
          </p:nvSpPr>
          <p:spPr bwMode="auto">
            <a:xfrm>
              <a:off x="1071" y="2913"/>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1" name="Rectangle 441"/>
            <p:cNvSpPr>
              <a:spLocks noChangeArrowheads="1"/>
            </p:cNvSpPr>
            <p:nvPr/>
          </p:nvSpPr>
          <p:spPr bwMode="auto">
            <a:xfrm>
              <a:off x="1071" y="2755"/>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2" name="Rectangle 442"/>
            <p:cNvSpPr>
              <a:spLocks noChangeArrowheads="1"/>
            </p:cNvSpPr>
            <p:nvPr/>
          </p:nvSpPr>
          <p:spPr bwMode="auto">
            <a:xfrm>
              <a:off x="1071" y="2588"/>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3" name="Rectangle 443"/>
            <p:cNvSpPr>
              <a:spLocks noChangeArrowheads="1"/>
            </p:cNvSpPr>
            <p:nvPr/>
          </p:nvSpPr>
          <p:spPr bwMode="auto">
            <a:xfrm>
              <a:off x="1071" y="2429"/>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4" name="Rectangle 444"/>
            <p:cNvSpPr>
              <a:spLocks noChangeArrowheads="1"/>
            </p:cNvSpPr>
            <p:nvPr/>
          </p:nvSpPr>
          <p:spPr bwMode="auto">
            <a:xfrm>
              <a:off x="1071" y="2271"/>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5" name="Rectangle 445"/>
            <p:cNvSpPr>
              <a:spLocks noChangeArrowheads="1"/>
            </p:cNvSpPr>
            <p:nvPr/>
          </p:nvSpPr>
          <p:spPr bwMode="auto">
            <a:xfrm>
              <a:off x="1071" y="2113"/>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6" name="Rectangle 446"/>
            <p:cNvSpPr>
              <a:spLocks noChangeArrowheads="1"/>
            </p:cNvSpPr>
            <p:nvPr/>
          </p:nvSpPr>
          <p:spPr bwMode="auto">
            <a:xfrm>
              <a:off x="1071" y="1955"/>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7" name="Rectangle 447"/>
            <p:cNvSpPr>
              <a:spLocks noChangeArrowheads="1"/>
            </p:cNvSpPr>
            <p:nvPr/>
          </p:nvSpPr>
          <p:spPr bwMode="auto">
            <a:xfrm>
              <a:off x="1255" y="3396"/>
              <a:ext cx="131"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8" name="Rectangle 448"/>
            <p:cNvSpPr>
              <a:spLocks noChangeArrowheads="1"/>
            </p:cNvSpPr>
            <p:nvPr/>
          </p:nvSpPr>
          <p:spPr bwMode="auto">
            <a:xfrm>
              <a:off x="1800"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69" name="Rectangle 449"/>
            <p:cNvSpPr>
              <a:spLocks noChangeArrowheads="1"/>
            </p:cNvSpPr>
            <p:nvPr/>
          </p:nvSpPr>
          <p:spPr bwMode="auto">
            <a:xfrm>
              <a:off x="2379"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0" name="Rectangle 450"/>
            <p:cNvSpPr>
              <a:spLocks noChangeArrowheads="1"/>
            </p:cNvSpPr>
            <p:nvPr/>
          </p:nvSpPr>
          <p:spPr bwMode="auto">
            <a:xfrm>
              <a:off x="2959"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1" name="Rectangle 451"/>
            <p:cNvSpPr>
              <a:spLocks noChangeArrowheads="1"/>
            </p:cNvSpPr>
            <p:nvPr/>
          </p:nvSpPr>
          <p:spPr bwMode="auto">
            <a:xfrm>
              <a:off x="3547"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2" name="Rectangle 452"/>
            <p:cNvSpPr>
              <a:spLocks noChangeArrowheads="1"/>
            </p:cNvSpPr>
            <p:nvPr/>
          </p:nvSpPr>
          <p:spPr bwMode="auto">
            <a:xfrm>
              <a:off x="4101" y="3396"/>
              <a:ext cx="26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3" name="Rectangle 453"/>
            <p:cNvSpPr>
              <a:spLocks noChangeArrowheads="1"/>
            </p:cNvSpPr>
            <p:nvPr/>
          </p:nvSpPr>
          <p:spPr bwMode="auto">
            <a:xfrm>
              <a:off x="4680" y="3396"/>
              <a:ext cx="26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4" name="Rectangle 454"/>
            <p:cNvSpPr>
              <a:spLocks noChangeArrowheads="1"/>
            </p:cNvSpPr>
            <p:nvPr/>
          </p:nvSpPr>
          <p:spPr bwMode="auto">
            <a:xfrm>
              <a:off x="720" y="1182"/>
              <a:ext cx="70" cy="26"/>
            </a:xfrm>
            <a:prstGeom prst="rect">
              <a:avLst/>
            </a:prstGeom>
            <a:solidFill>
              <a:srgbClr val="000000"/>
            </a:solid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5" name="Rectangle 455"/>
            <p:cNvSpPr>
              <a:spLocks noChangeArrowheads="1"/>
            </p:cNvSpPr>
            <p:nvPr/>
          </p:nvSpPr>
          <p:spPr bwMode="auto">
            <a:xfrm>
              <a:off x="3196" y="2922"/>
              <a:ext cx="1308" cy="184"/>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6" name="Rectangle 456"/>
            <p:cNvSpPr>
              <a:spLocks noChangeArrowheads="1"/>
            </p:cNvSpPr>
            <p:nvPr/>
          </p:nvSpPr>
          <p:spPr bwMode="auto">
            <a:xfrm rot="-5400000">
              <a:off x="736" y="2474"/>
              <a:ext cx="500" cy="184"/>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128077" name="Rectangle 457"/>
            <p:cNvSpPr>
              <a:spLocks noChangeArrowheads="1"/>
            </p:cNvSpPr>
            <p:nvPr/>
          </p:nvSpPr>
          <p:spPr bwMode="auto">
            <a:xfrm>
              <a:off x="763" y="1357"/>
              <a:ext cx="4216" cy="2461"/>
            </a:xfrm>
            <a:prstGeom prst="rect">
              <a:avLst/>
            </a:prstGeom>
            <a:noFill/>
            <a:ln w="26988">
              <a:solidFill>
                <a:srgbClr val="000000"/>
              </a:solidFill>
              <a:miter lim="800000"/>
              <a:headEnd/>
              <a:tailEnd/>
            </a:ln>
          </p:spPr>
          <p:txBody>
            <a:bodyPr/>
            <a:lstStyle/>
            <a:p>
              <a:endParaRPr lang="en-US"/>
            </a:p>
          </p:txBody>
        </p:sp>
      </p:grpSp>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smtClean="0"/>
              <a:t>Payoff Graphs from Selling Put Option – Value Changes with Value Decreases</a:t>
            </a:r>
          </a:p>
        </p:txBody>
      </p:sp>
      <p:pic>
        <p:nvPicPr>
          <p:cNvPr id="129027" name="Picture 3"/>
          <p:cNvPicPr>
            <a:picLocks noChangeAspect="1" noChangeArrowheads="1"/>
          </p:cNvPicPr>
          <p:nvPr>
            <p:ph type="body" idx="1"/>
          </p:nvPr>
        </p:nvPicPr>
        <p:blipFill>
          <a:blip r:embed="rId3" cstate="print"/>
          <a:srcRect/>
          <a:stretch>
            <a:fillRect/>
          </a:stretch>
        </p:blipFill>
        <p:spPr>
          <a:xfrm>
            <a:off x="1538288" y="1524000"/>
            <a:ext cx="6297612" cy="4572000"/>
          </a:xfrm>
          <a:noFill/>
        </p:spPr>
      </p:pic>
    </p:spTree>
  </p:cSld>
  <p:clrMapOvr>
    <a:masterClrMapping/>
  </p:clrMapOvr>
  <p:transition>
    <p:zo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mtClean="0"/>
              <a:t>The Black-Scholes/Merton Approach</a:t>
            </a:r>
          </a:p>
        </p:txBody>
      </p:sp>
      <p:sp>
        <p:nvSpPr>
          <p:cNvPr id="130051" name="Rectangle 3"/>
          <p:cNvSpPr>
            <a:spLocks noGrp="1" noChangeArrowheads="1"/>
          </p:cNvSpPr>
          <p:nvPr>
            <p:ph type="body" idx="1"/>
          </p:nvPr>
        </p:nvSpPr>
        <p:spPr/>
        <p:txBody>
          <a:bodyPr/>
          <a:lstStyle/>
          <a:p>
            <a:pPr marL="342900" indent="-342900"/>
            <a:r>
              <a:rPr lang="en-US" smtClean="0"/>
              <a:t>Consider a firm with equity and one debt issue.</a:t>
            </a:r>
          </a:p>
          <a:p>
            <a:pPr marL="342900" indent="-342900"/>
            <a:r>
              <a:rPr lang="en-US" smtClean="0"/>
              <a:t>The debt issue matures at date T and has principal F.</a:t>
            </a:r>
          </a:p>
          <a:p>
            <a:pPr marL="342900" indent="-342900"/>
            <a:r>
              <a:rPr lang="en-US" smtClean="0"/>
              <a:t>It is a zero coupon bond for simplicity.</a:t>
            </a:r>
          </a:p>
          <a:p>
            <a:pPr marL="342900" indent="-342900"/>
            <a:r>
              <a:rPr lang="en-US" smtClean="0"/>
              <a:t>Value of the firm is V(t).</a:t>
            </a:r>
          </a:p>
          <a:p>
            <a:pPr marL="342900" indent="-342900"/>
            <a:r>
              <a:rPr lang="en-US" smtClean="0"/>
              <a:t>Value of equity is E(t).</a:t>
            </a:r>
          </a:p>
          <a:p>
            <a:pPr marL="342900" indent="-342900"/>
            <a:r>
              <a:rPr lang="en-US" smtClean="0"/>
              <a:t>Current value of debt is D(t).</a:t>
            </a:r>
          </a:p>
          <a:p>
            <a:pPr marL="342900" indent="-342900"/>
            <a:endParaRPr lang="en-US" smtClean="0"/>
          </a:p>
        </p:txBody>
      </p:sp>
    </p:spTree>
  </p:cSld>
  <p:clrMapOvr>
    <a:masterClrMapping/>
  </p:clrMapOvr>
  <p:transition>
    <p:zo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Line 2"/>
          <p:cNvSpPr>
            <a:spLocks noChangeShapeType="1"/>
          </p:cNvSpPr>
          <p:nvPr/>
        </p:nvSpPr>
        <p:spPr bwMode="auto">
          <a:xfrm>
            <a:off x="2438400" y="1828800"/>
            <a:ext cx="0" cy="3733800"/>
          </a:xfrm>
          <a:prstGeom prst="line">
            <a:avLst/>
          </a:prstGeom>
          <a:noFill/>
          <a:ln w="57150">
            <a:solidFill>
              <a:schemeClr val="tx1"/>
            </a:solidFill>
            <a:round/>
            <a:headEnd type="triangle" w="med" len="med"/>
            <a:tailEnd/>
          </a:ln>
        </p:spPr>
        <p:txBody>
          <a:bodyPr wrap="none" anchor="ctr"/>
          <a:lstStyle/>
          <a:p>
            <a:endParaRPr lang="en-US"/>
          </a:p>
        </p:txBody>
      </p:sp>
      <p:sp>
        <p:nvSpPr>
          <p:cNvPr id="131075" name="Line 3"/>
          <p:cNvSpPr>
            <a:spLocks noChangeShapeType="1"/>
          </p:cNvSpPr>
          <p:nvPr/>
        </p:nvSpPr>
        <p:spPr bwMode="auto">
          <a:xfrm>
            <a:off x="2438400" y="5486400"/>
            <a:ext cx="5029200" cy="0"/>
          </a:xfrm>
          <a:prstGeom prst="line">
            <a:avLst/>
          </a:prstGeom>
          <a:noFill/>
          <a:ln w="57150">
            <a:solidFill>
              <a:schemeClr val="tx1"/>
            </a:solidFill>
            <a:round/>
            <a:headEnd/>
            <a:tailEnd type="triangle" w="med" len="med"/>
          </a:ln>
        </p:spPr>
        <p:txBody>
          <a:bodyPr wrap="none" anchor="ctr"/>
          <a:lstStyle/>
          <a:p>
            <a:endParaRPr lang="en-US"/>
          </a:p>
        </p:txBody>
      </p:sp>
      <p:sp>
        <p:nvSpPr>
          <p:cNvPr id="131076" name="Line 4"/>
          <p:cNvSpPr>
            <a:spLocks noChangeShapeType="1"/>
          </p:cNvSpPr>
          <p:nvPr/>
        </p:nvSpPr>
        <p:spPr bwMode="auto">
          <a:xfrm>
            <a:off x="2438400" y="4038600"/>
            <a:ext cx="4800600" cy="0"/>
          </a:xfrm>
          <a:prstGeom prst="line">
            <a:avLst/>
          </a:prstGeom>
          <a:noFill/>
          <a:ln w="9525">
            <a:solidFill>
              <a:schemeClr val="tx1"/>
            </a:solidFill>
            <a:round/>
            <a:headEnd/>
            <a:tailEnd/>
          </a:ln>
        </p:spPr>
        <p:txBody>
          <a:bodyPr wrap="none" anchor="ctr"/>
          <a:lstStyle/>
          <a:p>
            <a:endParaRPr lang="en-US"/>
          </a:p>
        </p:txBody>
      </p:sp>
      <p:sp>
        <p:nvSpPr>
          <p:cNvPr id="131077" name="Text Box 5"/>
          <p:cNvSpPr txBox="1">
            <a:spLocks noChangeArrowheads="1"/>
          </p:cNvSpPr>
          <p:nvPr/>
        </p:nvSpPr>
        <p:spPr bwMode="auto">
          <a:xfrm>
            <a:off x="1584325" y="3600450"/>
            <a:ext cx="409575" cy="579438"/>
          </a:xfrm>
          <a:prstGeom prst="rect">
            <a:avLst/>
          </a:prstGeom>
          <a:noFill/>
          <a:ln w="9525">
            <a:noFill/>
            <a:miter lim="800000"/>
            <a:headEnd/>
            <a:tailEnd/>
          </a:ln>
        </p:spPr>
        <p:txBody>
          <a:bodyPr wrap="none">
            <a:spAutoFit/>
          </a:bodyPr>
          <a:lstStyle/>
          <a:p>
            <a:pPr algn="l"/>
            <a:r>
              <a:rPr lang="en-US" sz="3200">
                <a:latin typeface="Times New Roman" pitchFamily="18" charset="0"/>
              </a:rPr>
              <a:t>F</a:t>
            </a:r>
          </a:p>
        </p:txBody>
      </p:sp>
      <p:sp>
        <p:nvSpPr>
          <p:cNvPr id="131078" name="Text Box 6"/>
          <p:cNvSpPr txBox="1">
            <a:spLocks noChangeArrowheads="1"/>
          </p:cNvSpPr>
          <p:nvPr/>
        </p:nvSpPr>
        <p:spPr bwMode="auto">
          <a:xfrm>
            <a:off x="7239000" y="5486400"/>
            <a:ext cx="995363" cy="579438"/>
          </a:xfrm>
          <a:prstGeom prst="rect">
            <a:avLst/>
          </a:prstGeom>
          <a:noFill/>
          <a:ln w="9525">
            <a:noFill/>
            <a:miter lim="800000"/>
            <a:headEnd/>
            <a:tailEnd/>
          </a:ln>
        </p:spPr>
        <p:txBody>
          <a:bodyPr wrap="none">
            <a:spAutoFit/>
          </a:bodyPr>
          <a:lstStyle/>
          <a:p>
            <a:pPr algn="l"/>
            <a:r>
              <a:rPr lang="en-US" sz="3200">
                <a:latin typeface="Times New Roman" pitchFamily="18" charset="0"/>
              </a:rPr>
              <a:t>V(T)</a:t>
            </a:r>
          </a:p>
        </p:txBody>
      </p:sp>
      <p:sp>
        <p:nvSpPr>
          <p:cNvPr id="131079" name="AutoShape 7"/>
          <p:cNvSpPr>
            <a:spLocks noChangeArrowheads="1"/>
          </p:cNvSpPr>
          <p:nvPr/>
        </p:nvSpPr>
        <p:spPr bwMode="auto">
          <a:xfrm flipH="1">
            <a:off x="4343400" y="2133600"/>
            <a:ext cx="2590800" cy="1905000"/>
          </a:xfrm>
          <a:prstGeom prst="rtTriangle">
            <a:avLst/>
          </a:prstGeom>
          <a:solidFill>
            <a:schemeClr val="accent1"/>
          </a:solidFill>
          <a:ln w="9525">
            <a:solidFill>
              <a:schemeClr val="tx1"/>
            </a:solidFill>
            <a:miter lim="800000"/>
            <a:headEnd/>
            <a:tailEnd/>
          </a:ln>
        </p:spPr>
        <p:txBody>
          <a:bodyPr wrap="none" anchor="ctr"/>
          <a:lstStyle/>
          <a:p>
            <a:endParaRPr lang="en-US" sz="3200">
              <a:latin typeface="Times New Roman" pitchFamily="18" charset="0"/>
            </a:endParaRPr>
          </a:p>
        </p:txBody>
      </p:sp>
      <p:sp>
        <p:nvSpPr>
          <p:cNvPr id="131080" name="Line 8"/>
          <p:cNvSpPr>
            <a:spLocks noChangeShapeType="1"/>
          </p:cNvSpPr>
          <p:nvPr/>
        </p:nvSpPr>
        <p:spPr bwMode="auto">
          <a:xfrm flipV="1">
            <a:off x="2438400" y="1828800"/>
            <a:ext cx="4876800" cy="3657600"/>
          </a:xfrm>
          <a:prstGeom prst="line">
            <a:avLst/>
          </a:prstGeom>
          <a:noFill/>
          <a:ln w="9525">
            <a:solidFill>
              <a:schemeClr val="tx1"/>
            </a:solidFill>
            <a:round/>
            <a:headEnd/>
            <a:tailEnd/>
          </a:ln>
        </p:spPr>
        <p:txBody>
          <a:bodyPr wrap="none" anchor="ctr"/>
          <a:lstStyle/>
          <a:p>
            <a:endParaRPr lang="en-US"/>
          </a:p>
        </p:txBody>
      </p:sp>
      <p:sp>
        <p:nvSpPr>
          <p:cNvPr id="131081" name="Text Box 9"/>
          <p:cNvSpPr txBox="1">
            <a:spLocks noChangeArrowheads="1"/>
          </p:cNvSpPr>
          <p:nvPr/>
        </p:nvSpPr>
        <p:spPr bwMode="auto">
          <a:xfrm>
            <a:off x="5622925" y="3143250"/>
            <a:ext cx="1266825" cy="579438"/>
          </a:xfrm>
          <a:prstGeom prst="rect">
            <a:avLst/>
          </a:prstGeom>
          <a:noFill/>
          <a:ln w="9525">
            <a:noFill/>
            <a:miter lim="800000"/>
            <a:headEnd/>
            <a:tailEnd/>
          </a:ln>
        </p:spPr>
        <p:txBody>
          <a:bodyPr wrap="none">
            <a:spAutoFit/>
          </a:bodyPr>
          <a:lstStyle/>
          <a:p>
            <a:pPr algn="l"/>
            <a:r>
              <a:rPr lang="en-US" sz="3200">
                <a:latin typeface="Times New Roman" pitchFamily="18" charset="0"/>
              </a:rPr>
              <a:t>Equity</a:t>
            </a:r>
          </a:p>
        </p:txBody>
      </p:sp>
      <p:sp>
        <p:nvSpPr>
          <p:cNvPr id="131082" name="AutoShape 10"/>
          <p:cNvSpPr>
            <a:spLocks noChangeArrowheads="1"/>
          </p:cNvSpPr>
          <p:nvPr/>
        </p:nvSpPr>
        <p:spPr bwMode="auto">
          <a:xfrm flipH="1">
            <a:off x="2438400" y="4038600"/>
            <a:ext cx="1905000" cy="1447800"/>
          </a:xfrm>
          <a:prstGeom prst="rtTriangle">
            <a:avLst/>
          </a:prstGeom>
          <a:solidFill>
            <a:srgbClr val="FF0000"/>
          </a:solidFill>
          <a:ln w="9525">
            <a:solidFill>
              <a:schemeClr val="tx1"/>
            </a:solidFill>
            <a:miter lim="800000"/>
            <a:headEnd/>
            <a:tailEnd/>
          </a:ln>
        </p:spPr>
        <p:txBody>
          <a:bodyPr wrap="none" anchor="ctr"/>
          <a:lstStyle/>
          <a:p>
            <a:endParaRPr lang="en-US"/>
          </a:p>
        </p:txBody>
      </p:sp>
      <p:sp>
        <p:nvSpPr>
          <p:cNvPr id="131083" name="Rectangle 11"/>
          <p:cNvSpPr>
            <a:spLocks noChangeArrowheads="1"/>
          </p:cNvSpPr>
          <p:nvPr/>
        </p:nvSpPr>
        <p:spPr bwMode="auto">
          <a:xfrm>
            <a:off x="4343400" y="4038600"/>
            <a:ext cx="2590800" cy="1447800"/>
          </a:xfrm>
          <a:prstGeom prst="rect">
            <a:avLst/>
          </a:prstGeom>
          <a:solidFill>
            <a:srgbClr val="FF0000"/>
          </a:solidFill>
          <a:ln w="9525">
            <a:solidFill>
              <a:schemeClr val="tx1"/>
            </a:solidFill>
            <a:miter lim="800000"/>
            <a:headEnd/>
            <a:tailEnd/>
          </a:ln>
        </p:spPr>
        <p:txBody>
          <a:bodyPr wrap="none" anchor="ctr"/>
          <a:lstStyle/>
          <a:p>
            <a:r>
              <a:rPr lang="en-US" sz="3200">
                <a:latin typeface="Times New Roman" pitchFamily="18" charset="0"/>
              </a:rPr>
              <a:t>Debt</a:t>
            </a:r>
          </a:p>
        </p:txBody>
      </p:sp>
      <p:sp>
        <p:nvSpPr>
          <p:cNvPr id="131084" name="Text Box 12"/>
          <p:cNvSpPr txBox="1">
            <a:spLocks noChangeArrowheads="1"/>
          </p:cNvSpPr>
          <p:nvPr/>
        </p:nvSpPr>
        <p:spPr bwMode="auto">
          <a:xfrm>
            <a:off x="1431925" y="704850"/>
            <a:ext cx="2284413" cy="1066800"/>
          </a:xfrm>
          <a:prstGeom prst="rect">
            <a:avLst/>
          </a:prstGeom>
          <a:noFill/>
          <a:ln w="9525">
            <a:noFill/>
            <a:miter lim="800000"/>
            <a:headEnd/>
            <a:tailEnd/>
          </a:ln>
        </p:spPr>
        <p:txBody>
          <a:bodyPr wrap="none">
            <a:spAutoFit/>
          </a:bodyPr>
          <a:lstStyle/>
          <a:p>
            <a:pPr algn="l"/>
            <a:r>
              <a:rPr lang="en-US" sz="3200">
                <a:latin typeface="Times New Roman" pitchFamily="18" charset="0"/>
              </a:rPr>
              <a:t>Payoff to</a:t>
            </a:r>
          </a:p>
          <a:p>
            <a:pPr algn="l"/>
            <a:r>
              <a:rPr lang="en-US" sz="3200">
                <a:latin typeface="Times New Roman" pitchFamily="18" charset="0"/>
              </a:rPr>
              <a:t>claimholders</a:t>
            </a:r>
          </a:p>
        </p:txBody>
      </p:sp>
      <p:sp>
        <p:nvSpPr>
          <p:cNvPr id="131085" name="Text Box 15"/>
          <p:cNvSpPr txBox="1">
            <a:spLocks noChangeArrowheads="1"/>
          </p:cNvSpPr>
          <p:nvPr/>
        </p:nvSpPr>
        <p:spPr bwMode="auto">
          <a:xfrm>
            <a:off x="2743200" y="2133600"/>
            <a:ext cx="2362200" cy="652463"/>
          </a:xfrm>
          <a:prstGeom prst="rect">
            <a:avLst/>
          </a:prstGeom>
          <a:solidFill>
            <a:srgbClr val="FFFF66"/>
          </a:solidFill>
          <a:ln w="12700">
            <a:solidFill>
              <a:srgbClr val="FFFF66"/>
            </a:solidFill>
            <a:miter lim="800000"/>
            <a:headEnd type="none" w="sm" len="sm"/>
            <a:tailEnd type="none" w="sm" len="sm"/>
          </a:ln>
        </p:spPr>
        <p:txBody>
          <a:bodyPr>
            <a:spAutoFit/>
          </a:bodyPr>
          <a:lstStyle/>
          <a:p>
            <a:pPr algn="l">
              <a:spcBef>
                <a:spcPct val="50000"/>
              </a:spcBef>
            </a:pPr>
            <a:r>
              <a:rPr lang="en-US"/>
              <a:t>Value of the company and changes in value to equity and debt investors</a:t>
            </a:r>
          </a:p>
        </p:txBody>
      </p:sp>
      <p:sp>
        <p:nvSpPr>
          <p:cNvPr id="131086" name="Text Box 16"/>
          <p:cNvSpPr txBox="1">
            <a:spLocks noChangeArrowheads="1"/>
          </p:cNvSpPr>
          <p:nvPr/>
        </p:nvSpPr>
        <p:spPr bwMode="auto">
          <a:xfrm>
            <a:off x="6096000" y="685800"/>
            <a:ext cx="2514600" cy="274638"/>
          </a:xfrm>
          <a:prstGeom prst="rect">
            <a:avLst/>
          </a:prstGeom>
          <a:noFill/>
          <a:ln w="12700">
            <a:noFill/>
            <a:miter lim="800000"/>
            <a:headEnd type="none" w="sm" len="sm"/>
            <a:tailEnd type="none" w="sm" len="sm"/>
          </a:ln>
        </p:spPr>
        <p:txBody>
          <a:bodyPr>
            <a:spAutoFit/>
          </a:bodyPr>
          <a:lstStyle/>
          <a:p>
            <a:pPr>
              <a:spcBef>
                <a:spcPct val="50000"/>
              </a:spcBef>
            </a:pPr>
            <a:endParaRPr lang="en-US"/>
          </a:p>
        </p:txBody>
      </p:sp>
      <p:sp>
        <p:nvSpPr>
          <p:cNvPr id="131087" name="Text Box 17"/>
          <p:cNvSpPr txBox="1">
            <a:spLocks noChangeArrowheads="1"/>
          </p:cNvSpPr>
          <p:nvPr/>
        </p:nvSpPr>
        <p:spPr bwMode="auto">
          <a:xfrm>
            <a:off x="7162800" y="1371600"/>
            <a:ext cx="1752600" cy="3470275"/>
          </a:xfrm>
          <a:prstGeom prst="rect">
            <a:avLst/>
          </a:prstGeom>
          <a:solidFill>
            <a:srgbClr val="FFFF00"/>
          </a:solidFill>
          <a:ln w="12700">
            <a:noFill/>
            <a:miter lim="800000"/>
            <a:headEnd type="none" w="sm" len="sm"/>
            <a:tailEnd type="none" w="sm" len="sm"/>
          </a:ln>
        </p:spPr>
        <p:txBody>
          <a:bodyPr>
            <a:spAutoFit/>
          </a:bodyPr>
          <a:lstStyle/>
          <a:p>
            <a:pPr algn="l"/>
            <a:r>
              <a:rPr lang="en-US"/>
              <a:t>At maturity date T, the debt-holders receive face value of bond F as long as the value of the firm V(T) exceeds F and V(T) otherwise.</a:t>
            </a:r>
          </a:p>
          <a:p>
            <a:pPr algn="l"/>
            <a:endParaRPr lang="en-US"/>
          </a:p>
          <a:p>
            <a:pPr algn="l"/>
            <a:r>
              <a:rPr lang="en-US"/>
              <a:t>They get F - Max[F - V(T), 0]: The payoff of riskless debt minus the payoff of a put on V(T) with exercise price F.</a:t>
            </a:r>
          </a:p>
          <a:p>
            <a:pPr algn="l"/>
            <a:endParaRPr lang="en-US"/>
          </a:p>
          <a:p>
            <a:pPr algn="l"/>
            <a:r>
              <a:rPr lang="en-US"/>
              <a:t>Equity holders get Max[V(T) - F, 0], the payoff of a call on the firm. </a:t>
            </a:r>
          </a:p>
          <a:p>
            <a:pPr algn="l">
              <a:spcBef>
                <a:spcPct val="50000"/>
              </a:spcBef>
            </a:pPr>
            <a:endParaRPr lang="en-US"/>
          </a:p>
        </p:txBody>
      </p:sp>
      <p:sp>
        <p:nvSpPr>
          <p:cNvPr id="131088" name="Text Box 18"/>
          <p:cNvSpPr txBox="1">
            <a:spLocks noChangeArrowheads="1"/>
          </p:cNvSpPr>
          <p:nvPr/>
        </p:nvSpPr>
        <p:spPr bwMode="auto">
          <a:xfrm>
            <a:off x="3505200" y="5638800"/>
            <a:ext cx="26670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Value of Firm in Time T</a:t>
            </a:r>
          </a:p>
        </p:txBody>
      </p:sp>
      <p:sp>
        <p:nvSpPr>
          <p:cNvPr id="131089" name="Text Box 19"/>
          <p:cNvSpPr txBox="1">
            <a:spLocks noChangeArrowheads="1"/>
          </p:cNvSpPr>
          <p:nvPr/>
        </p:nvSpPr>
        <p:spPr bwMode="auto">
          <a:xfrm>
            <a:off x="3657600" y="3048000"/>
            <a:ext cx="1143000" cy="457200"/>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Nominal Debt Repayment</a:t>
            </a:r>
          </a:p>
        </p:txBody>
      </p:sp>
      <p:sp>
        <p:nvSpPr>
          <p:cNvPr id="131090" name="Line 21"/>
          <p:cNvSpPr>
            <a:spLocks noChangeShapeType="1"/>
          </p:cNvSpPr>
          <p:nvPr/>
        </p:nvSpPr>
        <p:spPr bwMode="auto">
          <a:xfrm flipH="1">
            <a:off x="4343400" y="3581400"/>
            <a:ext cx="228600" cy="381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Accounting for Interest During Construction</a:t>
            </a:r>
          </a:p>
        </p:txBody>
      </p:sp>
      <p:sp>
        <p:nvSpPr>
          <p:cNvPr id="15363" name="Rectangle 4"/>
          <p:cNvSpPr>
            <a:spLocks noGrp="1" noChangeArrowheads="1"/>
          </p:cNvSpPr>
          <p:nvPr>
            <p:ph type="body" idx="1"/>
          </p:nvPr>
        </p:nvSpPr>
        <p:spPr/>
        <p:txBody>
          <a:bodyPr/>
          <a:lstStyle/>
          <a:p>
            <a:r>
              <a:rPr lang="en-US" smtClean="0"/>
              <a:t>IDC is capitalized to construction cost -- this means that interest is not included on the income statements, but it is included as a part of capital expenditures on the cash flow statement.</a:t>
            </a:r>
          </a:p>
          <a:p>
            <a:r>
              <a:rPr lang="en-US" smtClean="0"/>
              <a:t>The IDC is ultimately recorded as an operating expense because capital expenditures and therefore depreciation is higher.</a:t>
            </a:r>
          </a:p>
          <a:p>
            <a:r>
              <a:rPr lang="en-US" smtClean="0"/>
              <a:t>If there is a cash reserve that earns interest during the construction period, this interest income is credited against IDC, and treated in a similar manner to the IDC.</a:t>
            </a:r>
          </a:p>
          <a:p>
            <a:r>
              <a:rPr lang="en-US" smtClean="0"/>
              <a:t>IDC is accumulated and added to the depreciation base, which means the amount of debt financing affects the cost of the project.</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Line 2"/>
          <p:cNvSpPr>
            <a:spLocks noChangeShapeType="1"/>
          </p:cNvSpPr>
          <p:nvPr/>
        </p:nvSpPr>
        <p:spPr bwMode="auto">
          <a:xfrm>
            <a:off x="1371600" y="838200"/>
            <a:ext cx="0" cy="3048000"/>
          </a:xfrm>
          <a:prstGeom prst="line">
            <a:avLst/>
          </a:prstGeom>
          <a:noFill/>
          <a:ln w="9525">
            <a:solidFill>
              <a:schemeClr val="tx1"/>
            </a:solidFill>
            <a:round/>
            <a:headEnd/>
            <a:tailEnd/>
          </a:ln>
        </p:spPr>
        <p:txBody>
          <a:bodyPr wrap="none" anchor="ctr"/>
          <a:lstStyle/>
          <a:p>
            <a:endParaRPr lang="en-US"/>
          </a:p>
        </p:txBody>
      </p:sp>
      <p:sp>
        <p:nvSpPr>
          <p:cNvPr id="132099" name="Line 3"/>
          <p:cNvSpPr>
            <a:spLocks noChangeShapeType="1"/>
          </p:cNvSpPr>
          <p:nvPr/>
        </p:nvSpPr>
        <p:spPr bwMode="auto">
          <a:xfrm>
            <a:off x="1371600" y="3886200"/>
            <a:ext cx="6172200" cy="0"/>
          </a:xfrm>
          <a:prstGeom prst="line">
            <a:avLst/>
          </a:prstGeom>
          <a:noFill/>
          <a:ln w="9525">
            <a:solidFill>
              <a:schemeClr val="tx1"/>
            </a:solidFill>
            <a:round/>
            <a:headEnd/>
            <a:tailEnd/>
          </a:ln>
        </p:spPr>
        <p:txBody>
          <a:bodyPr wrap="none" anchor="ctr"/>
          <a:lstStyle/>
          <a:p>
            <a:endParaRPr lang="en-US"/>
          </a:p>
        </p:txBody>
      </p:sp>
      <p:sp>
        <p:nvSpPr>
          <p:cNvPr id="132100" name="Line 4"/>
          <p:cNvSpPr>
            <a:spLocks noChangeShapeType="1"/>
          </p:cNvSpPr>
          <p:nvPr/>
        </p:nvSpPr>
        <p:spPr bwMode="auto">
          <a:xfrm flipV="1">
            <a:off x="1524000" y="3048000"/>
            <a:ext cx="1371600" cy="762000"/>
          </a:xfrm>
          <a:prstGeom prst="line">
            <a:avLst/>
          </a:prstGeom>
          <a:noFill/>
          <a:ln w="9525">
            <a:solidFill>
              <a:schemeClr val="tx1"/>
            </a:solidFill>
            <a:round/>
            <a:headEnd/>
            <a:tailEnd/>
          </a:ln>
        </p:spPr>
        <p:txBody>
          <a:bodyPr wrap="none" anchor="ctr"/>
          <a:lstStyle/>
          <a:p>
            <a:endParaRPr lang="en-US"/>
          </a:p>
        </p:txBody>
      </p:sp>
      <p:sp>
        <p:nvSpPr>
          <p:cNvPr id="132101" name="Line 5"/>
          <p:cNvSpPr>
            <a:spLocks noChangeShapeType="1"/>
          </p:cNvSpPr>
          <p:nvPr/>
        </p:nvSpPr>
        <p:spPr bwMode="auto">
          <a:xfrm>
            <a:off x="2895600" y="3048000"/>
            <a:ext cx="4191000" cy="0"/>
          </a:xfrm>
          <a:prstGeom prst="line">
            <a:avLst/>
          </a:prstGeom>
          <a:noFill/>
          <a:ln w="9525">
            <a:solidFill>
              <a:schemeClr val="tx1"/>
            </a:solidFill>
            <a:round/>
            <a:headEnd/>
            <a:tailEnd/>
          </a:ln>
        </p:spPr>
        <p:txBody>
          <a:bodyPr wrap="none" anchor="ctr"/>
          <a:lstStyle/>
          <a:p>
            <a:endParaRPr lang="en-US"/>
          </a:p>
        </p:txBody>
      </p:sp>
      <p:sp>
        <p:nvSpPr>
          <p:cNvPr id="132102" name="Line 6"/>
          <p:cNvSpPr>
            <a:spLocks noChangeShapeType="1"/>
          </p:cNvSpPr>
          <p:nvPr/>
        </p:nvSpPr>
        <p:spPr bwMode="auto">
          <a:xfrm flipV="1">
            <a:off x="1371600" y="3810000"/>
            <a:ext cx="152400" cy="76200"/>
          </a:xfrm>
          <a:prstGeom prst="line">
            <a:avLst/>
          </a:prstGeom>
          <a:noFill/>
          <a:ln w="9525">
            <a:solidFill>
              <a:schemeClr val="tx1"/>
            </a:solidFill>
            <a:round/>
            <a:headEnd/>
            <a:tailEnd/>
          </a:ln>
        </p:spPr>
        <p:txBody>
          <a:bodyPr wrap="none" anchor="ctr"/>
          <a:lstStyle/>
          <a:p>
            <a:endParaRPr lang="en-US"/>
          </a:p>
        </p:txBody>
      </p:sp>
      <p:sp>
        <p:nvSpPr>
          <p:cNvPr id="132103" name="Text Box 7"/>
          <p:cNvSpPr txBox="1">
            <a:spLocks noChangeArrowheads="1"/>
          </p:cNvSpPr>
          <p:nvPr/>
        </p:nvSpPr>
        <p:spPr bwMode="auto">
          <a:xfrm>
            <a:off x="2727325" y="3927475"/>
            <a:ext cx="387350" cy="457200"/>
          </a:xfrm>
          <a:prstGeom prst="rect">
            <a:avLst/>
          </a:prstGeom>
          <a:noFill/>
          <a:ln w="9525">
            <a:noFill/>
            <a:miter lim="800000"/>
            <a:headEnd/>
            <a:tailEnd/>
          </a:ln>
        </p:spPr>
        <p:txBody>
          <a:bodyPr wrap="none">
            <a:spAutoFit/>
          </a:bodyPr>
          <a:lstStyle/>
          <a:p>
            <a:pPr algn="l"/>
            <a:r>
              <a:rPr lang="en-US" sz="2400">
                <a:latin typeface="Times New Roman" pitchFamily="18" charset="0"/>
              </a:rPr>
              <a:t>B</a:t>
            </a:r>
          </a:p>
        </p:txBody>
      </p:sp>
      <p:sp>
        <p:nvSpPr>
          <p:cNvPr id="132104" name="Text Box 8"/>
          <p:cNvSpPr txBox="1">
            <a:spLocks noChangeArrowheads="1"/>
          </p:cNvSpPr>
          <p:nvPr/>
        </p:nvSpPr>
        <p:spPr bwMode="auto">
          <a:xfrm>
            <a:off x="1965325" y="3851275"/>
            <a:ext cx="557213" cy="457200"/>
          </a:xfrm>
          <a:prstGeom prst="rect">
            <a:avLst/>
          </a:prstGeom>
          <a:noFill/>
          <a:ln w="9525">
            <a:noFill/>
            <a:miter lim="800000"/>
            <a:headEnd/>
            <a:tailEnd/>
          </a:ln>
        </p:spPr>
        <p:txBody>
          <a:bodyPr wrap="none">
            <a:spAutoFit/>
          </a:bodyPr>
          <a:lstStyle/>
          <a:p>
            <a:pPr algn="l"/>
            <a:r>
              <a:rPr lang="en-US" sz="2400">
                <a:latin typeface="Times New Roman" pitchFamily="18" charset="0"/>
              </a:rPr>
              <a:t>A1</a:t>
            </a:r>
          </a:p>
        </p:txBody>
      </p:sp>
      <p:sp>
        <p:nvSpPr>
          <p:cNvPr id="132105" name="Text Box 9"/>
          <p:cNvSpPr txBox="1">
            <a:spLocks noChangeArrowheads="1"/>
          </p:cNvSpPr>
          <p:nvPr/>
        </p:nvSpPr>
        <p:spPr bwMode="auto">
          <a:xfrm>
            <a:off x="4403725" y="3851275"/>
            <a:ext cx="557213" cy="457200"/>
          </a:xfrm>
          <a:prstGeom prst="rect">
            <a:avLst/>
          </a:prstGeom>
          <a:noFill/>
          <a:ln w="9525">
            <a:noFill/>
            <a:miter lim="800000"/>
            <a:headEnd/>
            <a:tailEnd/>
          </a:ln>
        </p:spPr>
        <p:txBody>
          <a:bodyPr wrap="none">
            <a:spAutoFit/>
          </a:bodyPr>
          <a:lstStyle/>
          <a:p>
            <a:pPr algn="l"/>
            <a:r>
              <a:rPr lang="en-US" sz="2400">
                <a:latin typeface="Times New Roman" pitchFamily="18" charset="0"/>
              </a:rPr>
              <a:t>A2</a:t>
            </a:r>
          </a:p>
        </p:txBody>
      </p:sp>
      <p:sp>
        <p:nvSpPr>
          <p:cNvPr id="132106" name="Text Box 10"/>
          <p:cNvSpPr txBox="1">
            <a:spLocks noChangeArrowheads="1"/>
          </p:cNvSpPr>
          <p:nvPr/>
        </p:nvSpPr>
        <p:spPr bwMode="auto">
          <a:xfrm>
            <a:off x="6689725" y="3851275"/>
            <a:ext cx="981075" cy="457200"/>
          </a:xfrm>
          <a:prstGeom prst="rect">
            <a:avLst/>
          </a:prstGeom>
          <a:noFill/>
          <a:ln w="9525">
            <a:noFill/>
            <a:miter lim="800000"/>
            <a:headEnd/>
            <a:tailEnd/>
          </a:ln>
        </p:spPr>
        <p:txBody>
          <a:bodyPr wrap="none">
            <a:spAutoFit/>
          </a:bodyPr>
          <a:lstStyle/>
          <a:p>
            <a:pPr algn="l"/>
            <a:r>
              <a:rPr lang="en-US" sz="2400">
                <a:latin typeface="Times New Roman" pitchFamily="18" charset="0"/>
              </a:rPr>
              <a:t>Assets</a:t>
            </a:r>
          </a:p>
        </p:txBody>
      </p:sp>
      <p:sp>
        <p:nvSpPr>
          <p:cNvPr id="132107" name="Text Box 11"/>
          <p:cNvSpPr txBox="1">
            <a:spLocks noChangeArrowheads="1"/>
          </p:cNvSpPr>
          <p:nvPr/>
        </p:nvSpPr>
        <p:spPr bwMode="auto">
          <a:xfrm>
            <a:off x="212725" y="193675"/>
            <a:ext cx="1681163" cy="822325"/>
          </a:xfrm>
          <a:prstGeom prst="rect">
            <a:avLst/>
          </a:prstGeom>
          <a:noFill/>
          <a:ln w="9525">
            <a:noFill/>
            <a:miter lim="800000"/>
            <a:headEnd/>
            <a:tailEnd/>
          </a:ln>
        </p:spPr>
        <p:txBody>
          <a:bodyPr wrap="none">
            <a:spAutoFit/>
          </a:bodyPr>
          <a:lstStyle/>
          <a:p>
            <a:pPr algn="l"/>
            <a:r>
              <a:rPr lang="en-US" sz="2400">
                <a:latin typeface="Times New Roman" pitchFamily="18" charset="0"/>
              </a:rPr>
              <a:t>Payoff to</a:t>
            </a:r>
          </a:p>
          <a:p>
            <a:pPr algn="l"/>
            <a:r>
              <a:rPr lang="en-US" sz="2400">
                <a:latin typeface="Times New Roman" pitchFamily="18" charset="0"/>
              </a:rPr>
              <a:t>debt holders</a:t>
            </a:r>
          </a:p>
        </p:txBody>
      </p:sp>
      <p:sp>
        <p:nvSpPr>
          <p:cNvPr id="132108" name="Text Box 12"/>
          <p:cNvSpPr txBox="1">
            <a:spLocks noChangeArrowheads="1"/>
          </p:cNvSpPr>
          <p:nvPr/>
        </p:nvSpPr>
        <p:spPr bwMode="auto">
          <a:xfrm>
            <a:off x="746125" y="4460875"/>
            <a:ext cx="8012113" cy="822325"/>
          </a:xfrm>
          <a:prstGeom prst="rect">
            <a:avLst/>
          </a:prstGeom>
          <a:noFill/>
          <a:ln w="9525">
            <a:noFill/>
            <a:miter lim="800000"/>
            <a:headEnd/>
            <a:tailEnd/>
          </a:ln>
        </p:spPr>
        <p:txBody>
          <a:bodyPr wrap="none">
            <a:spAutoFit/>
          </a:bodyPr>
          <a:lstStyle/>
          <a:p>
            <a:pPr algn="l"/>
            <a:r>
              <a:rPr lang="en-US" sz="2400">
                <a:latin typeface="Times New Roman" pitchFamily="18" charset="0"/>
              </a:rPr>
              <a:t>The payoffs to the bond holders are limited to the amount lent B</a:t>
            </a:r>
          </a:p>
          <a:p>
            <a:pPr algn="l"/>
            <a:r>
              <a:rPr lang="en-US" sz="2400">
                <a:latin typeface="Times New Roman" pitchFamily="18" charset="0"/>
              </a:rPr>
              <a:t>at best.</a:t>
            </a:r>
          </a:p>
        </p:txBody>
      </p:sp>
      <p:sp>
        <p:nvSpPr>
          <p:cNvPr id="132109" name="Text Box 13"/>
          <p:cNvSpPr txBox="1">
            <a:spLocks noChangeArrowheads="1"/>
          </p:cNvSpPr>
          <p:nvPr/>
        </p:nvSpPr>
        <p:spPr bwMode="auto">
          <a:xfrm>
            <a:off x="3276600" y="1676400"/>
            <a:ext cx="2819400" cy="4572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Credit spread is the payoff from selling a put option</a:t>
            </a:r>
          </a:p>
        </p:txBody>
      </p:sp>
      <p:sp>
        <p:nvSpPr>
          <p:cNvPr id="132110" name="Line 14"/>
          <p:cNvSpPr>
            <a:spLocks noChangeShapeType="1"/>
          </p:cNvSpPr>
          <p:nvPr/>
        </p:nvSpPr>
        <p:spPr bwMode="auto">
          <a:xfrm flipH="1">
            <a:off x="4419600" y="2362200"/>
            <a:ext cx="1066800" cy="9906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title"/>
          </p:nvPr>
        </p:nvSpPr>
        <p:spPr/>
        <p:txBody>
          <a:bodyPr/>
          <a:lstStyle/>
          <a:p>
            <a:r>
              <a:rPr lang="en-US" smtClean="0"/>
              <a:t>Merton’s Model</a:t>
            </a:r>
          </a:p>
        </p:txBody>
      </p:sp>
      <p:sp>
        <p:nvSpPr>
          <p:cNvPr id="133123" name="Rectangle 4"/>
          <p:cNvSpPr>
            <a:spLocks noGrp="1" noChangeArrowheads="1"/>
          </p:cNvSpPr>
          <p:nvPr>
            <p:ph type="body" idx="1"/>
          </p:nvPr>
        </p:nvSpPr>
        <p:spPr/>
        <p:txBody>
          <a:bodyPr/>
          <a:lstStyle/>
          <a:p>
            <a:r>
              <a:rPr lang="en-US" sz="1600" smtClean="0"/>
              <a:t>Merton’s model regards the equity as an option on the assets of the firm</a:t>
            </a:r>
          </a:p>
          <a:p>
            <a:r>
              <a:rPr lang="en-US" sz="1600" smtClean="0"/>
              <a:t>In a simple situation the equity value is</a:t>
            </a:r>
          </a:p>
          <a:p>
            <a:pPr algn="ctr">
              <a:buFontTx/>
              <a:buNone/>
            </a:pPr>
            <a:r>
              <a:rPr lang="en-US" sz="1600" smtClean="0"/>
              <a:t>max(</a:t>
            </a:r>
            <a:r>
              <a:rPr lang="en-US" sz="1600" i="1" smtClean="0"/>
              <a:t>V</a:t>
            </a:r>
            <a:r>
              <a:rPr lang="en-US" sz="1600" i="1" baseline="-25000" smtClean="0"/>
              <a:t>T </a:t>
            </a:r>
            <a:r>
              <a:rPr lang="en-US" sz="1600" i="1" smtClean="0"/>
              <a:t>-D</a:t>
            </a:r>
            <a:r>
              <a:rPr lang="en-US" sz="1600" smtClean="0"/>
              <a:t>, 0)</a:t>
            </a:r>
          </a:p>
          <a:p>
            <a:pPr>
              <a:buFontTx/>
              <a:buNone/>
            </a:pPr>
            <a:r>
              <a:rPr lang="en-US" sz="1600" smtClean="0"/>
              <a:t>	where </a:t>
            </a:r>
            <a:r>
              <a:rPr lang="en-US" sz="1600" i="1" smtClean="0"/>
              <a:t>V</a:t>
            </a:r>
            <a:r>
              <a:rPr lang="en-US" sz="1600" i="1" baseline="-25000" smtClean="0"/>
              <a:t>T</a:t>
            </a:r>
            <a:r>
              <a:rPr lang="en-US" sz="1600" smtClean="0"/>
              <a:t> is the value of the firm and </a:t>
            </a:r>
            <a:r>
              <a:rPr lang="en-US" sz="1600" i="1" smtClean="0"/>
              <a:t>D</a:t>
            </a:r>
            <a:r>
              <a:rPr lang="en-US" sz="1600" smtClean="0"/>
              <a:t> is the debt repayment required</a:t>
            </a:r>
          </a:p>
          <a:p>
            <a:pPr>
              <a:buFontTx/>
              <a:buNone/>
            </a:pPr>
            <a:r>
              <a:rPr lang="en-US" sz="1600" smtClean="0"/>
              <a:t>Assumptions</a:t>
            </a:r>
          </a:p>
          <a:p>
            <a:pPr lvl="1"/>
            <a:r>
              <a:rPr lang="en-US" sz="1600" smtClean="0"/>
              <a:t>Markets are frictionless, there is no difference between borrowing and lending rates</a:t>
            </a:r>
          </a:p>
          <a:p>
            <a:pPr lvl="1"/>
            <a:r>
              <a:rPr lang="en-US" sz="1600" smtClean="0"/>
              <a:t>Market value of the assets of a company follow Brownian Motion Process with constant volatility</a:t>
            </a:r>
          </a:p>
          <a:p>
            <a:pPr lvl="1"/>
            <a:r>
              <a:rPr lang="en-US" sz="1600" smtClean="0"/>
              <a:t>No cash flow payouts during the life of the debt contract – no debt re-payments and no dividend payments</a:t>
            </a:r>
          </a:p>
          <a:p>
            <a:pPr lvl="1"/>
            <a:r>
              <a:rPr lang="en-US" sz="1600" smtClean="0"/>
              <a:t>APR is not violated</a:t>
            </a:r>
          </a:p>
        </p:txBody>
      </p:sp>
    </p:spTree>
  </p:cSld>
  <p:clrMapOvr>
    <a:masterClrMapping/>
  </p:clrMapOvr>
  <p:transition>
    <p:zo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title"/>
          </p:nvPr>
        </p:nvSpPr>
        <p:spPr/>
        <p:txBody>
          <a:bodyPr/>
          <a:lstStyle/>
          <a:p>
            <a:r>
              <a:rPr lang="en-US" smtClean="0"/>
              <a:t>Merton‘s Structural Model (1974)</a:t>
            </a:r>
          </a:p>
        </p:txBody>
      </p:sp>
      <p:sp>
        <p:nvSpPr>
          <p:cNvPr id="134147" name="Rectangle 4"/>
          <p:cNvSpPr>
            <a:spLocks noGrp="1" noChangeArrowheads="1"/>
          </p:cNvSpPr>
          <p:nvPr>
            <p:ph type="body" idx="1"/>
          </p:nvPr>
        </p:nvSpPr>
        <p:spPr/>
        <p:txBody>
          <a:bodyPr/>
          <a:lstStyle/>
          <a:p>
            <a:pPr>
              <a:lnSpc>
                <a:spcPct val="90000"/>
              </a:lnSpc>
            </a:pPr>
            <a:r>
              <a:rPr lang="en-US" smtClean="0"/>
              <a:t>Assumes a simple capital structure with all debt represented by one zero coupon bond – problem in project finance because of amortization of bonds.</a:t>
            </a:r>
          </a:p>
          <a:p>
            <a:pPr>
              <a:lnSpc>
                <a:spcPct val="90000"/>
              </a:lnSpc>
            </a:pPr>
            <a:r>
              <a:rPr lang="en-US" smtClean="0"/>
              <a:t>We will derive the loss rates endogenously, together with the default probability</a:t>
            </a:r>
          </a:p>
          <a:p>
            <a:pPr>
              <a:lnSpc>
                <a:spcPct val="90000"/>
              </a:lnSpc>
            </a:pPr>
            <a:r>
              <a:rPr lang="en-US" smtClean="0"/>
              <a:t>Risky asset V, equity S, one zero bond B maturing at T and face value (incl. Accrued interest) F</a:t>
            </a:r>
          </a:p>
          <a:p>
            <a:pPr>
              <a:lnSpc>
                <a:spcPct val="90000"/>
              </a:lnSpc>
            </a:pPr>
            <a:r>
              <a:rPr lang="en-US" smtClean="0"/>
              <a:t>Default risk on the loan to the firm is tantamount to the firm‘s assets VT falling below the obligations to the debt holders F</a:t>
            </a:r>
          </a:p>
          <a:p>
            <a:pPr>
              <a:lnSpc>
                <a:spcPct val="90000"/>
              </a:lnSpc>
            </a:pPr>
            <a:r>
              <a:rPr lang="en-US" smtClean="0"/>
              <a:t>Credit risk exists as long as probability (V&lt;F)&gt;0</a:t>
            </a:r>
          </a:p>
          <a:p>
            <a:pPr>
              <a:lnSpc>
                <a:spcPct val="90000"/>
              </a:lnSpc>
            </a:pPr>
            <a:r>
              <a:rPr lang="en-US" smtClean="0"/>
              <a:t>This naturally implies that at t=0, B0&lt;Fe-rT; yT&gt;rf, where πT=yT-rf is the default spread which compensates the bond holder for taking the default risk</a:t>
            </a:r>
          </a:p>
        </p:txBody>
      </p:sp>
    </p:spTree>
  </p:cSld>
  <p:clrMapOvr>
    <a:masterClrMapping/>
  </p:clrMapOvr>
  <p:transition>
    <p:zo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smtClean="0"/>
              <a:t>Merton Model Propositions</a:t>
            </a:r>
          </a:p>
        </p:txBody>
      </p:sp>
      <p:sp>
        <p:nvSpPr>
          <p:cNvPr id="135171" name="Rectangle 4"/>
          <p:cNvSpPr>
            <a:spLocks noGrp="1" noChangeArrowheads="1"/>
          </p:cNvSpPr>
          <p:nvPr>
            <p:ph type="body" idx="1"/>
          </p:nvPr>
        </p:nvSpPr>
        <p:spPr/>
        <p:txBody>
          <a:bodyPr/>
          <a:lstStyle/>
          <a:p>
            <a:pPr>
              <a:lnSpc>
                <a:spcPct val="90000"/>
              </a:lnSpc>
            </a:pPr>
            <a:r>
              <a:rPr lang="en-US" sz="1400" smtClean="0"/>
              <a:t>Face value of zero coupon debt is strike price</a:t>
            </a:r>
          </a:p>
          <a:p>
            <a:pPr>
              <a:lnSpc>
                <a:spcPct val="90000"/>
              </a:lnSpc>
            </a:pPr>
            <a:r>
              <a:rPr lang="en-US" sz="1400" smtClean="0"/>
              <a:t>Can use the Black-Scholes model with equity as a call or debt as a put option to directly measure the value of risky debt</a:t>
            </a:r>
          </a:p>
          <a:p>
            <a:pPr>
              <a:lnSpc>
                <a:spcPct val="90000"/>
              </a:lnSpc>
            </a:pPr>
            <a:r>
              <a:rPr lang="en-US" sz="1400" smtClean="0"/>
              <a:t>Can use to compute the required yield on a risky bond:</a:t>
            </a:r>
          </a:p>
          <a:p>
            <a:pPr lvl="1">
              <a:lnSpc>
                <a:spcPct val="90000"/>
              </a:lnSpc>
            </a:pPr>
            <a:r>
              <a:rPr lang="en-US" sz="1400" smtClean="0"/>
              <a:t>PV of Debt = Face x (1+y)^t</a:t>
            </a:r>
          </a:p>
          <a:p>
            <a:pPr lvl="3">
              <a:lnSpc>
                <a:spcPct val="90000"/>
              </a:lnSpc>
            </a:pPr>
            <a:r>
              <a:rPr lang="en-US" sz="1200" smtClean="0"/>
              <a:t>or</a:t>
            </a:r>
          </a:p>
          <a:p>
            <a:pPr lvl="1">
              <a:lnSpc>
                <a:spcPct val="90000"/>
              </a:lnSpc>
            </a:pPr>
            <a:r>
              <a:rPr lang="en-US" sz="1400" smtClean="0"/>
              <a:t>(1+y)^t = PV/Face</a:t>
            </a:r>
          </a:p>
          <a:p>
            <a:pPr lvl="1">
              <a:lnSpc>
                <a:spcPct val="90000"/>
              </a:lnSpc>
            </a:pPr>
            <a:r>
              <a:rPr lang="en-US" sz="1400" smtClean="0"/>
              <a:t>(1+y) = (PV/Face)^(1/t)</a:t>
            </a:r>
          </a:p>
          <a:p>
            <a:pPr lvl="1">
              <a:lnSpc>
                <a:spcPct val="90000"/>
              </a:lnSpc>
            </a:pPr>
            <a:r>
              <a:rPr lang="en-US" sz="1400" smtClean="0"/>
              <a:t>y = (PV/Face)^(1/t) – 1</a:t>
            </a:r>
          </a:p>
          <a:p>
            <a:pPr lvl="1">
              <a:lnSpc>
                <a:spcPct val="90000"/>
              </a:lnSpc>
            </a:pPr>
            <a:r>
              <a:rPr lang="en-US" sz="1400" smtClean="0"/>
              <a:t>With continual compounding = - Ln(PV/Face)/t</a:t>
            </a:r>
          </a:p>
          <a:p>
            <a:pPr>
              <a:lnSpc>
                <a:spcPct val="90000"/>
              </a:lnSpc>
            </a:pPr>
            <a:r>
              <a:rPr lang="en-US" sz="1400" smtClean="0"/>
              <a:t>Computation of the yield allows computation of the required credit spread and computation of debt value</a:t>
            </a:r>
          </a:p>
          <a:p>
            <a:pPr>
              <a:lnSpc>
                <a:spcPct val="90000"/>
              </a:lnSpc>
            </a:pPr>
            <a:r>
              <a:rPr lang="en-US" sz="1400" smtClean="0"/>
              <a:t>Borrower always holds a valuable default or repayment option.  If things go well repayment takes place, borrower pays interest and principal keeps the remaining upside, If things go bad, limited liability allows the borrower to default and walk away losing his/her equity.</a:t>
            </a:r>
          </a:p>
          <a:p>
            <a:pPr>
              <a:lnSpc>
                <a:spcPct val="90000"/>
              </a:lnSpc>
            </a:pPr>
            <a:endParaRPr lang="en-US" sz="1400" smtClean="0"/>
          </a:p>
        </p:txBody>
      </p:sp>
    </p:spTree>
  </p:cSld>
  <p:clrMapOvr>
    <a:masterClrMapping/>
  </p:clrMapOvr>
  <p:transition>
    <p:zo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sz="1800" smtClean="0">
                <a:solidFill>
                  <a:schemeClr val="tx1"/>
                </a:solidFill>
              </a:rPr>
              <a:t>Default Occurs at Maturity of Debt if V(T)&lt;F</a:t>
            </a:r>
          </a:p>
        </p:txBody>
      </p:sp>
      <p:graphicFrame>
        <p:nvGraphicFramePr>
          <p:cNvPr id="136195" name="Object 3"/>
          <p:cNvGraphicFramePr>
            <a:graphicFrameLocks noChangeAspect="1"/>
          </p:cNvGraphicFramePr>
          <p:nvPr>
            <p:ph sz="half" idx="4294967295"/>
          </p:nvPr>
        </p:nvGraphicFramePr>
        <p:xfrm>
          <a:off x="4976813" y="2986088"/>
          <a:ext cx="2127250" cy="496887"/>
        </p:xfrm>
        <a:graphic>
          <a:graphicData uri="http://schemas.openxmlformats.org/presentationml/2006/ole">
            <p:oleObj spid="_x0000_s136195" name="Formel" r:id="rId4" imgW="2095500" imgH="419100" progId="Equation.3">
              <p:embed/>
            </p:oleObj>
          </a:graphicData>
        </a:graphic>
      </p:graphicFrame>
      <p:sp>
        <p:nvSpPr>
          <p:cNvPr id="136196" name="Line 4"/>
          <p:cNvSpPr>
            <a:spLocks noChangeShapeType="1"/>
          </p:cNvSpPr>
          <p:nvPr/>
        </p:nvSpPr>
        <p:spPr bwMode="auto">
          <a:xfrm flipV="1">
            <a:off x="1187450" y="2276475"/>
            <a:ext cx="0" cy="3240088"/>
          </a:xfrm>
          <a:prstGeom prst="line">
            <a:avLst/>
          </a:prstGeom>
          <a:noFill/>
          <a:ln w="9525">
            <a:solidFill>
              <a:schemeClr val="tx1"/>
            </a:solidFill>
            <a:round/>
            <a:headEnd/>
            <a:tailEnd type="triangle" w="med" len="med"/>
          </a:ln>
        </p:spPr>
        <p:txBody>
          <a:bodyPr/>
          <a:lstStyle/>
          <a:p>
            <a:endParaRPr lang="en-US"/>
          </a:p>
        </p:txBody>
      </p:sp>
      <p:sp>
        <p:nvSpPr>
          <p:cNvPr id="136197" name="Line 5"/>
          <p:cNvSpPr>
            <a:spLocks noChangeShapeType="1"/>
          </p:cNvSpPr>
          <p:nvPr/>
        </p:nvSpPr>
        <p:spPr bwMode="auto">
          <a:xfrm>
            <a:off x="1187450" y="5516563"/>
            <a:ext cx="5761038" cy="0"/>
          </a:xfrm>
          <a:prstGeom prst="line">
            <a:avLst/>
          </a:prstGeom>
          <a:noFill/>
          <a:ln w="9525">
            <a:solidFill>
              <a:schemeClr val="tx1"/>
            </a:solidFill>
            <a:round/>
            <a:headEnd/>
            <a:tailEnd type="triangle" w="med" len="med"/>
          </a:ln>
        </p:spPr>
        <p:txBody>
          <a:bodyPr/>
          <a:lstStyle/>
          <a:p>
            <a:endParaRPr lang="en-US"/>
          </a:p>
        </p:txBody>
      </p:sp>
      <p:sp>
        <p:nvSpPr>
          <p:cNvPr id="136198" name="Line 6"/>
          <p:cNvSpPr>
            <a:spLocks noChangeShapeType="1"/>
          </p:cNvSpPr>
          <p:nvPr/>
        </p:nvSpPr>
        <p:spPr bwMode="auto">
          <a:xfrm>
            <a:off x="3203575" y="2492375"/>
            <a:ext cx="0" cy="3024188"/>
          </a:xfrm>
          <a:prstGeom prst="line">
            <a:avLst/>
          </a:prstGeom>
          <a:noFill/>
          <a:ln w="9525">
            <a:solidFill>
              <a:schemeClr val="tx1"/>
            </a:solidFill>
            <a:prstDash val="sysDot"/>
            <a:round/>
            <a:headEnd/>
            <a:tailEnd/>
          </a:ln>
        </p:spPr>
        <p:txBody>
          <a:bodyPr/>
          <a:lstStyle/>
          <a:p>
            <a:endParaRPr lang="en-US"/>
          </a:p>
        </p:txBody>
      </p:sp>
      <p:sp>
        <p:nvSpPr>
          <p:cNvPr id="136199" name="Line 7"/>
          <p:cNvSpPr>
            <a:spLocks noChangeShapeType="1"/>
          </p:cNvSpPr>
          <p:nvPr/>
        </p:nvSpPr>
        <p:spPr bwMode="auto">
          <a:xfrm>
            <a:off x="1187450" y="4652963"/>
            <a:ext cx="2016125" cy="0"/>
          </a:xfrm>
          <a:prstGeom prst="line">
            <a:avLst/>
          </a:prstGeom>
          <a:noFill/>
          <a:ln w="9525" cap="rnd">
            <a:solidFill>
              <a:schemeClr val="tx1"/>
            </a:solidFill>
            <a:prstDash val="sysDot"/>
            <a:round/>
            <a:headEnd/>
            <a:tailEnd/>
          </a:ln>
        </p:spPr>
        <p:txBody>
          <a:bodyPr/>
          <a:lstStyle/>
          <a:p>
            <a:endParaRPr lang="en-US"/>
          </a:p>
        </p:txBody>
      </p:sp>
      <p:sp>
        <p:nvSpPr>
          <p:cNvPr id="136200" name="Line 8"/>
          <p:cNvSpPr>
            <a:spLocks noChangeShapeType="1"/>
          </p:cNvSpPr>
          <p:nvPr/>
        </p:nvSpPr>
        <p:spPr bwMode="auto">
          <a:xfrm>
            <a:off x="1187450" y="3644900"/>
            <a:ext cx="2016125" cy="0"/>
          </a:xfrm>
          <a:prstGeom prst="line">
            <a:avLst/>
          </a:prstGeom>
          <a:noFill/>
          <a:ln w="9525" cap="rnd">
            <a:solidFill>
              <a:schemeClr val="tx1"/>
            </a:solidFill>
            <a:prstDash val="sysDot"/>
            <a:round/>
            <a:headEnd/>
            <a:tailEnd/>
          </a:ln>
        </p:spPr>
        <p:txBody>
          <a:bodyPr/>
          <a:lstStyle/>
          <a:p>
            <a:endParaRPr lang="en-US"/>
          </a:p>
        </p:txBody>
      </p:sp>
      <p:sp>
        <p:nvSpPr>
          <p:cNvPr id="136201" name="Line 9"/>
          <p:cNvSpPr>
            <a:spLocks noChangeShapeType="1"/>
          </p:cNvSpPr>
          <p:nvPr/>
        </p:nvSpPr>
        <p:spPr bwMode="auto">
          <a:xfrm flipV="1">
            <a:off x="1187450" y="3789363"/>
            <a:ext cx="2016125" cy="431800"/>
          </a:xfrm>
          <a:prstGeom prst="line">
            <a:avLst/>
          </a:prstGeom>
          <a:noFill/>
          <a:ln w="9525">
            <a:solidFill>
              <a:schemeClr val="tx1"/>
            </a:solidFill>
            <a:prstDash val="dash"/>
            <a:round/>
            <a:headEnd/>
            <a:tailEnd/>
          </a:ln>
        </p:spPr>
        <p:txBody>
          <a:bodyPr/>
          <a:lstStyle/>
          <a:p>
            <a:endParaRPr lang="en-US"/>
          </a:p>
        </p:txBody>
      </p:sp>
      <p:sp>
        <p:nvSpPr>
          <p:cNvPr id="136202" name="Freeform 10"/>
          <p:cNvSpPr>
            <a:spLocks/>
          </p:cNvSpPr>
          <p:nvPr/>
        </p:nvSpPr>
        <p:spPr bwMode="auto">
          <a:xfrm>
            <a:off x="1233488" y="3657600"/>
            <a:ext cx="1946275" cy="682625"/>
          </a:xfrm>
          <a:custGeom>
            <a:avLst/>
            <a:gdLst>
              <a:gd name="T0" fmla="*/ 0 w 1226"/>
              <a:gd name="T1" fmla="*/ 2147483647 h 430"/>
              <a:gd name="T2" fmla="*/ 2147483647 w 1226"/>
              <a:gd name="T3" fmla="*/ 2147483647 h 430"/>
              <a:gd name="T4" fmla="*/ 2147483647 w 1226"/>
              <a:gd name="T5" fmla="*/ 2147483647 h 430"/>
              <a:gd name="T6" fmla="*/ 2147483647 w 1226"/>
              <a:gd name="T7" fmla="*/ 2147483647 h 430"/>
              <a:gd name="T8" fmla="*/ 2147483647 w 1226"/>
              <a:gd name="T9" fmla="*/ 2147483647 h 430"/>
              <a:gd name="T10" fmla="*/ 2147483647 w 1226"/>
              <a:gd name="T11" fmla="*/ 2147483647 h 430"/>
              <a:gd name="T12" fmla="*/ 2147483647 w 1226"/>
              <a:gd name="T13" fmla="*/ 2147483647 h 430"/>
              <a:gd name="T14" fmla="*/ 2147483647 w 1226"/>
              <a:gd name="T15" fmla="*/ 2147483647 h 430"/>
              <a:gd name="T16" fmla="*/ 2147483647 w 1226"/>
              <a:gd name="T17" fmla="*/ 2147483647 h 430"/>
              <a:gd name="T18" fmla="*/ 2147483647 w 1226"/>
              <a:gd name="T19" fmla="*/ 2147483647 h 430"/>
              <a:gd name="T20" fmla="*/ 2147483647 w 1226"/>
              <a:gd name="T21" fmla="*/ 2147483647 h 430"/>
              <a:gd name="T22" fmla="*/ 2147483647 w 1226"/>
              <a:gd name="T23" fmla="*/ 2147483647 h 430"/>
              <a:gd name="T24" fmla="*/ 2147483647 w 1226"/>
              <a:gd name="T25" fmla="*/ 2147483647 h 430"/>
              <a:gd name="T26" fmla="*/ 2147483647 w 1226"/>
              <a:gd name="T27" fmla="*/ 2147483647 h 430"/>
              <a:gd name="T28" fmla="*/ 2147483647 w 1226"/>
              <a:gd name="T29" fmla="*/ 2147483647 h 430"/>
              <a:gd name="T30" fmla="*/ 2147483647 w 1226"/>
              <a:gd name="T31" fmla="*/ 2147483647 h 430"/>
              <a:gd name="T32" fmla="*/ 2147483647 w 1226"/>
              <a:gd name="T33" fmla="*/ 2147483647 h 430"/>
              <a:gd name="T34" fmla="*/ 2147483647 w 1226"/>
              <a:gd name="T35" fmla="*/ 2147483647 h 430"/>
              <a:gd name="T36" fmla="*/ 2147483647 w 1226"/>
              <a:gd name="T37" fmla="*/ 2147483647 h 430"/>
              <a:gd name="T38" fmla="*/ 2147483647 w 1226"/>
              <a:gd name="T39" fmla="*/ 2147483647 h 430"/>
              <a:gd name="T40" fmla="*/ 2147483647 w 1226"/>
              <a:gd name="T41" fmla="*/ 2147483647 h 430"/>
              <a:gd name="T42" fmla="*/ 2147483647 w 1226"/>
              <a:gd name="T43" fmla="*/ 2147483647 h 430"/>
              <a:gd name="T44" fmla="*/ 2147483647 w 1226"/>
              <a:gd name="T45" fmla="*/ 2147483647 h 430"/>
              <a:gd name="T46" fmla="*/ 2147483647 w 1226"/>
              <a:gd name="T47" fmla="*/ 2147483647 h 430"/>
              <a:gd name="T48" fmla="*/ 2147483647 w 1226"/>
              <a:gd name="T49" fmla="*/ 2147483647 h 430"/>
              <a:gd name="T50" fmla="*/ 2147483647 w 1226"/>
              <a:gd name="T51" fmla="*/ 2147483647 h 430"/>
              <a:gd name="T52" fmla="*/ 2147483647 w 1226"/>
              <a:gd name="T53" fmla="*/ 2147483647 h 430"/>
              <a:gd name="T54" fmla="*/ 2147483647 w 1226"/>
              <a:gd name="T55" fmla="*/ 2147483647 h 430"/>
              <a:gd name="T56" fmla="*/ 2147483647 w 1226"/>
              <a:gd name="T57" fmla="*/ 2147483647 h 430"/>
              <a:gd name="T58" fmla="*/ 2147483647 w 1226"/>
              <a:gd name="T59" fmla="*/ 2147483647 h 430"/>
              <a:gd name="T60" fmla="*/ 2147483647 w 1226"/>
              <a:gd name="T61" fmla="*/ 2147483647 h 430"/>
              <a:gd name="T62" fmla="*/ 2147483647 w 1226"/>
              <a:gd name="T63" fmla="*/ 2147483647 h 430"/>
              <a:gd name="T64" fmla="*/ 2147483647 w 1226"/>
              <a:gd name="T65" fmla="*/ 2147483647 h 430"/>
              <a:gd name="T66" fmla="*/ 2147483647 w 1226"/>
              <a:gd name="T67" fmla="*/ 2147483647 h 430"/>
              <a:gd name="T68" fmla="*/ 2147483647 w 1226"/>
              <a:gd name="T69" fmla="*/ 2147483647 h 430"/>
              <a:gd name="T70" fmla="*/ 2147483647 w 1226"/>
              <a:gd name="T71" fmla="*/ 2147483647 h 430"/>
              <a:gd name="T72" fmla="*/ 2147483647 w 1226"/>
              <a:gd name="T73" fmla="*/ 0 h 430"/>
              <a:gd name="T74" fmla="*/ 2147483647 w 1226"/>
              <a:gd name="T75" fmla="*/ 2147483647 h 430"/>
              <a:gd name="T76" fmla="*/ 2147483647 w 1226"/>
              <a:gd name="T77" fmla="*/ 2147483647 h 430"/>
              <a:gd name="T78" fmla="*/ 2147483647 w 1226"/>
              <a:gd name="T79" fmla="*/ 2147483647 h 430"/>
              <a:gd name="T80" fmla="*/ 2147483647 w 1226"/>
              <a:gd name="T81" fmla="*/ 2147483647 h 430"/>
              <a:gd name="T82" fmla="*/ 2147483647 w 1226"/>
              <a:gd name="T83" fmla="*/ 2147483647 h 430"/>
              <a:gd name="T84" fmla="*/ 2147483647 w 1226"/>
              <a:gd name="T85" fmla="*/ 2147483647 h 430"/>
              <a:gd name="T86" fmla="*/ 2147483647 w 1226"/>
              <a:gd name="T87" fmla="*/ 2147483647 h 430"/>
              <a:gd name="T88" fmla="*/ 2147483647 w 1226"/>
              <a:gd name="T89" fmla="*/ 2147483647 h 430"/>
              <a:gd name="T90" fmla="*/ 2147483647 w 1226"/>
              <a:gd name="T91" fmla="*/ 0 h 4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26"/>
              <a:gd name="T139" fmla="*/ 0 h 430"/>
              <a:gd name="T140" fmla="*/ 1226 w 1226"/>
              <a:gd name="T141" fmla="*/ 430 h 4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26" h="430">
                <a:moveTo>
                  <a:pt x="0" y="320"/>
                </a:moveTo>
                <a:cubicBezTo>
                  <a:pt x="3" y="311"/>
                  <a:pt x="4" y="301"/>
                  <a:pt x="9" y="293"/>
                </a:cubicBezTo>
                <a:cubicBezTo>
                  <a:pt x="14" y="285"/>
                  <a:pt x="21" y="269"/>
                  <a:pt x="28" y="274"/>
                </a:cubicBezTo>
                <a:cubicBezTo>
                  <a:pt x="46" y="286"/>
                  <a:pt x="64" y="329"/>
                  <a:pt x="64" y="329"/>
                </a:cubicBezTo>
                <a:cubicBezTo>
                  <a:pt x="89" y="405"/>
                  <a:pt x="54" y="315"/>
                  <a:pt x="92" y="375"/>
                </a:cubicBezTo>
                <a:cubicBezTo>
                  <a:pt x="115" y="411"/>
                  <a:pt x="98" y="414"/>
                  <a:pt x="146" y="430"/>
                </a:cubicBezTo>
                <a:cubicBezTo>
                  <a:pt x="155" y="427"/>
                  <a:pt x="167" y="428"/>
                  <a:pt x="174" y="421"/>
                </a:cubicBezTo>
                <a:cubicBezTo>
                  <a:pt x="189" y="406"/>
                  <a:pt x="210" y="366"/>
                  <a:pt x="210" y="366"/>
                </a:cubicBezTo>
                <a:cubicBezTo>
                  <a:pt x="213" y="351"/>
                  <a:pt x="216" y="335"/>
                  <a:pt x="220" y="320"/>
                </a:cubicBezTo>
                <a:cubicBezTo>
                  <a:pt x="222" y="311"/>
                  <a:pt x="220" y="293"/>
                  <a:pt x="229" y="293"/>
                </a:cubicBezTo>
                <a:cubicBezTo>
                  <a:pt x="241" y="293"/>
                  <a:pt x="254" y="340"/>
                  <a:pt x="256" y="347"/>
                </a:cubicBezTo>
                <a:cubicBezTo>
                  <a:pt x="265" y="344"/>
                  <a:pt x="278" y="346"/>
                  <a:pt x="284" y="338"/>
                </a:cubicBezTo>
                <a:cubicBezTo>
                  <a:pt x="292" y="328"/>
                  <a:pt x="290" y="314"/>
                  <a:pt x="293" y="302"/>
                </a:cubicBezTo>
                <a:cubicBezTo>
                  <a:pt x="303" y="268"/>
                  <a:pt x="299" y="278"/>
                  <a:pt x="320" y="247"/>
                </a:cubicBezTo>
                <a:cubicBezTo>
                  <a:pt x="367" y="317"/>
                  <a:pt x="353" y="280"/>
                  <a:pt x="366" y="357"/>
                </a:cubicBezTo>
                <a:cubicBezTo>
                  <a:pt x="401" y="332"/>
                  <a:pt x="392" y="320"/>
                  <a:pt x="421" y="293"/>
                </a:cubicBezTo>
                <a:cubicBezTo>
                  <a:pt x="435" y="248"/>
                  <a:pt x="459" y="220"/>
                  <a:pt x="485" y="183"/>
                </a:cubicBezTo>
                <a:cubicBezTo>
                  <a:pt x="528" y="249"/>
                  <a:pt x="511" y="219"/>
                  <a:pt x="540" y="274"/>
                </a:cubicBezTo>
                <a:cubicBezTo>
                  <a:pt x="552" y="256"/>
                  <a:pt x="564" y="237"/>
                  <a:pt x="576" y="219"/>
                </a:cubicBezTo>
                <a:cubicBezTo>
                  <a:pt x="581" y="211"/>
                  <a:pt x="579" y="199"/>
                  <a:pt x="585" y="192"/>
                </a:cubicBezTo>
                <a:cubicBezTo>
                  <a:pt x="592" y="183"/>
                  <a:pt x="604" y="180"/>
                  <a:pt x="613" y="174"/>
                </a:cubicBezTo>
                <a:cubicBezTo>
                  <a:pt x="616" y="195"/>
                  <a:pt x="616" y="217"/>
                  <a:pt x="622" y="238"/>
                </a:cubicBezTo>
                <a:cubicBezTo>
                  <a:pt x="625" y="248"/>
                  <a:pt x="629" y="265"/>
                  <a:pt x="640" y="265"/>
                </a:cubicBezTo>
                <a:cubicBezTo>
                  <a:pt x="649" y="265"/>
                  <a:pt x="645" y="246"/>
                  <a:pt x="649" y="238"/>
                </a:cubicBezTo>
                <a:cubicBezTo>
                  <a:pt x="654" y="228"/>
                  <a:pt x="662" y="219"/>
                  <a:pt x="668" y="210"/>
                </a:cubicBezTo>
                <a:cubicBezTo>
                  <a:pt x="702" y="107"/>
                  <a:pt x="674" y="160"/>
                  <a:pt x="695" y="192"/>
                </a:cubicBezTo>
                <a:cubicBezTo>
                  <a:pt x="701" y="201"/>
                  <a:pt x="713" y="204"/>
                  <a:pt x="722" y="210"/>
                </a:cubicBezTo>
                <a:cubicBezTo>
                  <a:pt x="725" y="219"/>
                  <a:pt x="730" y="272"/>
                  <a:pt x="759" y="265"/>
                </a:cubicBezTo>
                <a:cubicBezTo>
                  <a:pt x="768" y="263"/>
                  <a:pt x="762" y="245"/>
                  <a:pt x="768" y="238"/>
                </a:cubicBezTo>
                <a:cubicBezTo>
                  <a:pt x="775" y="229"/>
                  <a:pt x="787" y="225"/>
                  <a:pt x="796" y="219"/>
                </a:cubicBezTo>
                <a:cubicBezTo>
                  <a:pt x="799" y="207"/>
                  <a:pt x="797" y="193"/>
                  <a:pt x="805" y="183"/>
                </a:cubicBezTo>
                <a:cubicBezTo>
                  <a:pt x="811" y="176"/>
                  <a:pt x="826" y="181"/>
                  <a:pt x="832" y="174"/>
                </a:cubicBezTo>
                <a:cubicBezTo>
                  <a:pt x="840" y="164"/>
                  <a:pt x="835" y="148"/>
                  <a:pt x="841" y="137"/>
                </a:cubicBezTo>
                <a:cubicBezTo>
                  <a:pt x="847" y="126"/>
                  <a:pt x="860" y="119"/>
                  <a:pt x="869" y="110"/>
                </a:cubicBezTo>
                <a:cubicBezTo>
                  <a:pt x="872" y="101"/>
                  <a:pt x="871" y="89"/>
                  <a:pt x="878" y="82"/>
                </a:cubicBezTo>
                <a:cubicBezTo>
                  <a:pt x="885" y="75"/>
                  <a:pt x="900" y="81"/>
                  <a:pt x="905" y="73"/>
                </a:cubicBezTo>
                <a:cubicBezTo>
                  <a:pt x="919" y="52"/>
                  <a:pt x="915" y="24"/>
                  <a:pt x="924" y="0"/>
                </a:cubicBezTo>
                <a:cubicBezTo>
                  <a:pt x="933" y="78"/>
                  <a:pt x="936" y="173"/>
                  <a:pt x="960" y="247"/>
                </a:cubicBezTo>
                <a:cubicBezTo>
                  <a:pt x="978" y="244"/>
                  <a:pt x="999" y="247"/>
                  <a:pt x="1015" y="238"/>
                </a:cubicBezTo>
                <a:cubicBezTo>
                  <a:pt x="1023" y="233"/>
                  <a:pt x="1018" y="218"/>
                  <a:pt x="1024" y="210"/>
                </a:cubicBezTo>
                <a:cubicBezTo>
                  <a:pt x="1031" y="201"/>
                  <a:pt x="1043" y="198"/>
                  <a:pt x="1052" y="192"/>
                </a:cubicBezTo>
                <a:cubicBezTo>
                  <a:pt x="1072" y="131"/>
                  <a:pt x="1066" y="121"/>
                  <a:pt x="1125" y="91"/>
                </a:cubicBezTo>
                <a:cubicBezTo>
                  <a:pt x="1130" y="77"/>
                  <a:pt x="1135" y="35"/>
                  <a:pt x="1170" y="55"/>
                </a:cubicBezTo>
                <a:cubicBezTo>
                  <a:pt x="1181" y="61"/>
                  <a:pt x="1177" y="79"/>
                  <a:pt x="1180" y="91"/>
                </a:cubicBezTo>
                <a:cubicBezTo>
                  <a:pt x="1186" y="81"/>
                  <a:pt x="1223" y="18"/>
                  <a:pt x="1225" y="9"/>
                </a:cubicBezTo>
                <a:cubicBezTo>
                  <a:pt x="1226" y="5"/>
                  <a:pt x="1219" y="3"/>
                  <a:pt x="1216" y="0"/>
                </a:cubicBezTo>
              </a:path>
            </a:pathLst>
          </a:custGeom>
          <a:noFill/>
          <a:ln w="9525">
            <a:solidFill>
              <a:schemeClr val="tx1"/>
            </a:solidFill>
            <a:round/>
            <a:headEnd/>
            <a:tailEnd/>
          </a:ln>
        </p:spPr>
        <p:txBody>
          <a:bodyPr/>
          <a:lstStyle/>
          <a:p>
            <a:endParaRPr lang="en-US"/>
          </a:p>
        </p:txBody>
      </p:sp>
      <p:sp>
        <p:nvSpPr>
          <p:cNvPr id="136203" name="Freeform 11"/>
          <p:cNvSpPr>
            <a:spLocks/>
          </p:cNvSpPr>
          <p:nvPr/>
        </p:nvSpPr>
        <p:spPr bwMode="auto">
          <a:xfrm>
            <a:off x="3482975" y="2395538"/>
            <a:ext cx="561975" cy="2960687"/>
          </a:xfrm>
          <a:custGeom>
            <a:avLst/>
            <a:gdLst>
              <a:gd name="T0" fmla="*/ 2147483647 w 354"/>
              <a:gd name="T1" fmla="*/ 0 h 1865"/>
              <a:gd name="T2" fmla="*/ 2147483647 w 354"/>
              <a:gd name="T3" fmla="*/ 2147483647 h 1865"/>
              <a:gd name="T4" fmla="*/ 2147483647 w 354"/>
              <a:gd name="T5" fmla="*/ 2147483647 h 1865"/>
              <a:gd name="T6" fmla="*/ 2147483647 w 354"/>
              <a:gd name="T7" fmla="*/ 2147483647 h 1865"/>
              <a:gd name="T8" fmla="*/ 2147483647 w 354"/>
              <a:gd name="T9" fmla="*/ 2147483647 h 1865"/>
              <a:gd name="T10" fmla="*/ 2147483647 w 354"/>
              <a:gd name="T11" fmla="*/ 2147483647 h 1865"/>
              <a:gd name="T12" fmla="*/ 2147483647 w 354"/>
              <a:gd name="T13" fmla="*/ 2147483647 h 1865"/>
              <a:gd name="T14" fmla="*/ 2147483647 w 354"/>
              <a:gd name="T15" fmla="*/ 2147483647 h 1865"/>
              <a:gd name="T16" fmla="*/ 2147483647 w 354"/>
              <a:gd name="T17" fmla="*/ 2147483647 h 1865"/>
              <a:gd name="T18" fmla="*/ 2147483647 w 354"/>
              <a:gd name="T19" fmla="*/ 2147483647 h 1865"/>
              <a:gd name="T20" fmla="*/ 2147483647 w 354"/>
              <a:gd name="T21" fmla="*/ 2147483647 h 1865"/>
              <a:gd name="T22" fmla="*/ 2147483647 w 354"/>
              <a:gd name="T23" fmla="*/ 2147483647 h 1865"/>
              <a:gd name="T24" fmla="*/ 2147483647 w 354"/>
              <a:gd name="T25" fmla="*/ 2147483647 h 1865"/>
              <a:gd name="T26" fmla="*/ 2147483647 w 354"/>
              <a:gd name="T27" fmla="*/ 2147483647 h 1865"/>
              <a:gd name="T28" fmla="*/ 2147483647 w 354"/>
              <a:gd name="T29" fmla="*/ 2147483647 h 1865"/>
              <a:gd name="T30" fmla="*/ 2147483647 w 354"/>
              <a:gd name="T31" fmla="*/ 2147483647 h 1865"/>
              <a:gd name="T32" fmla="*/ 0 w 354"/>
              <a:gd name="T33" fmla="*/ 2147483647 h 18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4"/>
              <a:gd name="T52" fmla="*/ 0 h 1865"/>
              <a:gd name="T53" fmla="*/ 354 w 354"/>
              <a:gd name="T54" fmla="*/ 1865 h 186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4" h="1865">
                <a:moveTo>
                  <a:pt x="9" y="0"/>
                </a:moveTo>
                <a:cubicBezTo>
                  <a:pt x="20" y="91"/>
                  <a:pt x="27" y="172"/>
                  <a:pt x="37" y="265"/>
                </a:cubicBezTo>
                <a:cubicBezTo>
                  <a:pt x="40" y="294"/>
                  <a:pt x="71" y="329"/>
                  <a:pt x="83" y="347"/>
                </a:cubicBezTo>
                <a:cubicBezTo>
                  <a:pt x="89" y="356"/>
                  <a:pt x="101" y="374"/>
                  <a:pt x="101" y="374"/>
                </a:cubicBezTo>
                <a:cubicBezTo>
                  <a:pt x="122" y="437"/>
                  <a:pt x="106" y="415"/>
                  <a:pt x="137" y="448"/>
                </a:cubicBezTo>
                <a:cubicBezTo>
                  <a:pt x="146" y="482"/>
                  <a:pt x="165" y="506"/>
                  <a:pt x="174" y="539"/>
                </a:cubicBezTo>
                <a:cubicBezTo>
                  <a:pt x="177" y="551"/>
                  <a:pt x="176" y="565"/>
                  <a:pt x="183" y="576"/>
                </a:cubicBezTo>
                <a:cubicBezTo>
                  <a:pt x="189" y="585"/>
                  <a:pt x="202" y="588"/>
                  <a:pt x="211" y="594"/>
                </a:cubicBezTo>
                <a:cubicBezTo>
                  <a:pt x="233" y="662"/>
                  <a:pt x="220" y="632"/>
                  <a:pt x="247" y="685"/>
                </a:cubicBezTo>
                <a:cubicBezTo>
                  <a:pt x="250" y="697"/>
                  <a:pt x="250" y="711"/>
                  <a:pt x="256" y="722"/>
                </a:cubicBezTo>
                <a:cubicBezTo>
                  <a:pt x="260" y="730"/>
                  <a:pt x="271" y="732"/>
                  <a:pt x="275" y="740"/>
                </a:cubicBezTo>
                <a:cubicBezTo>
                  <a:pt x="291" y="773"/>
                  <a:pt x="308" y="824"/>
                  <a:pt x="320" y="859"/>
                </a:cubicBezTo>
                <a:cubicBezTo>
                  <a:pt x="318" y="936"/>
                  <a:pt x="354" y="1285"/>
                  <a:pt x="265" y="1417"/>
                </a:cubicBezTo>
                <a:cubicBezTo>
                  <a:pt x="248" y="1468"/>
                  <a:pt x="231" y="1506"/>
                  <a:pt x="192" y="1545"/>
                </a:cubicBezTo>
                <a:cubicBezTo>
                  <a:pt x="181" y="1578"/>
                  <a:pt x="161" y="1604"/>
                  <a:pt x="147" y="1636"/>
                </a:cubicBezTo>
                <a:cubicBezTo>
                  <a:pt x="135" y="1663"/>
                  <a:pt x="125" y="1693"/>
                  <a:pt x="110" y="1718"/>
                </a:cubicBezTo>
                <a:cubicBezTo>
                  <a:pt x="77" y="1774"/>
                  <a:pt x="0" y="1794"/>
                  <a:pt x="0" y="1865"/>
                </a:cubicBezTo>
              </a:path>
            </a:pathLst>
          </a:custGeom>
          <a:noFill/>
          <a:ln w="9525">
            <a:solidFill>
              <a:schemeClr val="hlink"/>
            </a:solidFill>
            <a:round/>
            <a:headEnd/>
            <a:tailEnd/>
          </a:ln>
        </p:spPr>
        <p:txBody>
          <a:bodyPr/>
          <a:lstStyle/>
          <a:p>
            <a:endParaRPr lang="en-US"/>
          </a:p>
        </p:txBody>
      </p:sp>
      <p:sp>
        <p:nvSpPr>
          <p:cNvPr id="136204" name="Line 12"/>
          <p:cNvSpPr>
            <a:spLocks noChangeShapeType="1"/>
          </p:cNvSpPr>
          <p:nvPr/>
        </p:nvSpPr>
        <p:spPr bwMode="auto">
          <a:xfrm>
            <a:off x="3203575" y="4652963"/>
            <a:ext cx="647700" cy="0"/>
          </a:xfrm>
          <a:prstGeom prst="line">
            <a:avLst/>
          </a:prstGeom>
          <a:noFill/>
          <a:ln w="9525">
            <a:solidFill>
              <a:schemeClr val="tx1"/>
            </a:solidFill>
            <a:round/>
            <a:headEnd/>
            <a:tailEnd/>
          </a:ln>
        </p:spPr>
        <p:txBody>
          <a:bodyPr/>
          <a:lstStyle/>
          <a:p>
            <a:endParaRPr lang="en-US"/>
          </a:p>
        </p:txBody>
      </p:sp>
      <p:sp>
        <p:nvSpPr>
          <p:cNvPr id="136205" name="Line 13"/>
          <p:cNvSpPr>
            <a:spLocks noChangeShapeType="1"/>
          </p:cNvSpPr>
          <p:nvPr/>
        </p:nvSpPr>
        <p:spPr bwMode="auto">
          <a:xfrm>
            <a:off x="3203575" y="4797425"/>
            <a:ext cx="647700" cy="0"/>
          </a:xfrm>
          <a:prstGeom prst="line">
            <a:avLst/>
          </a:prstGeom>
          <a:noFill/>
          <a:ln w="9525">
            <a:solidFill>
              <a:schemeClr val="tx1"/>
            </a:solidFill>
            <a:round/>
            <a:headEnd/>
            <a:tailEnd/>
          </a:ln>
        </p:spPr>
        <p:txBody>
          <a:bodyPr/>
          <a:lstStyle/>
          <a:p>
            <a:endParaRPr lang="en-US"/>
          </a:p>
        </p:txBody>
      </p:sp>
      <p:sp>
        <p:nvSpPr>
          <p:cNvPr id="136206" name="Line 14"/>
          <p:cNvSpPr>
            <a:spLocks noChangeShapeType="1"/>
          </p:cNvSpPr>
          <p:nvPr/>
        </p:nvSpPr>
        <p:spPr bwMode="auto">
          <a:xfrm>
            <a:off x="3203575" y="5013325"/>
            <a:ext cx="504825" cy="0"/>
          </a:xfrm>
          <a:prstGeom prst="line">
            <a:avLst/>
          </a:prstGeom>
          <a:noFill/>
          <a:ln w="9525">
            <a:solidFill>
              <a:schemeClr val="tx1"/>
            </a:solidFill>
            <a:round/>
            <a:headEnd/>
            <a:tailEnd/>
          </a:ln>
        </p:spPr>
        <p:txBody>
          <a:bodyPr/>
          <a:lstStyle/>
          <a:p>
            <a:endParaRPr lang="en-US"/>
          </a:p>
        </p:txBody>
      </p:sp>
      <p:sp>
        <p:nvSpPr>
          <p:cNvPr id="136207" name="Line 15"/>
          <p:cNvSpPr>
            <a:spLocks noChangeShapeType="1"/>
          </p:cNvSpPr>
          <p:nvPr/>
        </p:nvSpPr>
        <p:spPr bwMode="auto">
          <a:xfrm>
            <a:off x="3203575" y="5229225"/>
            <a:ext cx="360363" cy="0"/>
          </a:xfrm>
          <a:prstGeom prst="line">
            <a:avLst/>
          </a:prstGeom>
          <a:noFill/>
          <a:ln w="9525">
            <a:solidFill>
              <a:schemeClr val="tx1"/>
            </a:solidFill>
            <a:round/>
            <a:headEnd/>
            <a:tailEnd/>
          </a:ln>
        </p:spPr>
        <p:txBody>
          <a:bodyPr/>
          <a:lstStyle/>
          <a:p>
            <a:endParaRPr lang="en-US"/>
          </a:p>
        </p:txBody>
      </p:sp>
      <p:sp>
        <p:nvSpPr>
          <p:cNvPr id="136208" name="Line 16"/>
          <p:cNvSpPr>
            <a:spLocks noChangeShapeType="1"/>
          </p:cNvSpPr>
          <p:nvPr/>
        </p:nvSpPr>
        <p:spPr bwMode="auto">
          <a:xfrm>
            <a:off x="3203575" y="5373688"/>
            <a:ext cx="288925" cy="0"/>
          </a:xfrm>
          <a:prstGeom prst="line">
            <a:avLst/>
          </a:prstGeom>
          <a:noFill/>
          <a:ln w="9525">
            <a:solidFill>
              <a:schemeClr val="tx1"/>
            </a:solidFill>
            <a:round/>
            <a:headEnd/>
            <a:tailEnd/>
          </a:ln>
        </p:spPr>
        <p:txBody>
          <a:bodyPr/>
          <a:lstStyle/>
          <a:p>
            <a:endParaRPr lang="en-US"/>
          </a:p>
        </p:txBody>
      </p:sp>
      <p:sp>
        <p:nvSpPr>
          <p:cNvPr id="136209" name="Text Box 17"/>
          <p:cNvSpPr txBox="1">
            <a:spLocks noChangeArrowheads="1"/>
          </p:cNvSpPr>
          <p:nvPr/>
        </p:nvSpPr>
        <p:spPr bwMode="auto">
          <a:xfrm>
            <a:off x="6948488" y="5651500"/>
            <a:ext cx="719137" cy="304800"/>
          </a:xfrm>
          <a:prstGeom prst="rect">
            <a:avLst/>
          </a:prstGeom>
          <a:noFill/>
          <a:ln w="9525">
            <a:noFill/>
            <a:miter lim="800000"/>
            <a:headEnd/>
            <a:tailEnd/>
          </a:ln>
        </p:spPr>
        <p:txBody>
          <a:bodyPr>
            <a:spAutoFit/>
          </a:bodyPr>
          <a:lstStyle/>
          <a:p>
            <a:pPr algn="l" eaLnBrk="1" hangingPunct="1">
              <a:spcBef>
                <a:spcPct val="50000"/>
              </a:spcBef>
            </a:pPr>
            <a:r>
              <a:rPr lang="de-DE" sz="1400"/>
              <a:t>Time</a:t>
            </a:r>
          </a:p>
        </p:txBody>
      </p:sp>
      <p:sp>
        <p:nvSpPr>
          <p:cNvPr id="136210" name="Text Box 18"/>
          <p:cNvSpPr txBox="1">
            <a:spLocks noChangeArrowheads="1"/>
          </p:cNvSpPr>
          <p:nvPr/>
        </p:nvSpPr>
        <p:spPr bwMode="auto">
          <a:xfrm>
            <a:off x="3059113" y="5651500"/>
            <a:ext cx="288925" cy="304800"/>
          </a:xfrm>
          <a:prstGeom prst="rect">
            <a:avLst/>
          </a:prstGeom>
          <a:noFill/>
          <a:ln w="9525">
            <a:noFill/>
            <a:miter lim="800000"/>
            <a:headEnd/>
            <a:tailEnd/>
          </a:ln>
        </p:spPr>
        <p:txBody>
          <a:bodyPr>
            <a:spAutoFit/>
          </a:bodyPr>
          <a:lstStyle/>
          <a:p>
            <a:pPr algn="l" eaLnBrk="1" hangingPunct="1">
              <a:spcBef>
                <a:spcPct val="50000"/>
              </a:spcBef>
            </a:pPr>
            <a:r>
              <a:rPr lang="de-DE" sz="1400"/>
              <a:t>T</a:t>
            </a:r>
          </a:p>
        </p:txBody>
      </p:sp>
      <p:sp>
        <p:nvSpPr>
          <p:cNvPr id="136211" name="Text Box 19"/>
          <p:cNvSpPr txBox="1">
            <a:spLocks noChangeArrowheads="1"/>
          </p:cNvSpPr>
          <p:nvPr/>
        </p:nvSpPr>
        <p:spPr bwMode="auto">
          <a:xfrm>
            <a:off x="684213" y="4508500"/>
            <a:ext cx="431800" cy="366713"/>
          </a:xfrm>
          <a:prstGeom prst="rect">
            <a:avLst/>
          </a:prstGeom>
          <a:noFill/>
          <a:ln w="9525">
            <a:noFill/>
            <a:miter lim="800000"/>
            <a:headEnd/>
            <a:tailEnd/>
          </a:ln>
        </p:spPr>
        <p:txBody>
          <a:bodyPr>
            <a:spAutoFit/>
          </a:bodyPr>
          <a:lstStyle/>
          <a:p>
            <a:pPr algn="l" eaLnBrk="1" hangingPunct="1">
              <a:spcBef>
                <a:spcPct val="50000"/>
              </a:spcBef>
            </a:pPr>
            <a:r>
              <a:rPr lang="de-DE" sz="1800"/>
              <a:t>F</a:t>
            </a:r>
          </a:p>
        </p:txBody>
      </p:sp>
      <p:sp>
        <p:nvSpPr>
          <p:cNvPr id="136212" name="Text Box 20"/>
          <p:cNvSpPr txBox="1">
            <a:spLocks noChangeArrowheads="1"/>
          </p:cNvSpPr>
          <p:nvPr/>
        </p:nvSpPr>
        <p:spPr bwMode="auto">
          <a:xfrm>
            <a:off x="684213" y="4076700"/>
            <a:ext cx="431800" cy="304800"/>
          </a:xfrm>
          <a:prstGeom prst="rect">
            <a:avLst/>
          </a:prstGeom>
          <a:noFill/>
          <a:ln w="9525">
            <a:noFill/>
            <a:miter lim="800000"/>
            <a:headEnd/>
            <a:tailEnd/>
          </a:ln>
        </p:spPr>
        <p:txBody>
          <a:bodyPr>
            <a:spAutoFit/>
          </a:bodyPr>
          <a:lstStyle/>
          <a:p>
            <a:pPr algn="l" eaLnBrk="1" hangingPunct="1">
              <a:spcBef>
                <a:spcPct val="50000"/>
              </a:spcBef>
            </a:pPr>
            <a:r>
              <a:rPr lang="de-DE" sz="1400"/>
              <a:t>V</a:t>
            </a:r>
            <a:r>
              <a:rPr lang="de-DE" sz="1400" baseline="-25000"/>
              <a:t>0</a:t>
            </a:r>
          </a:p>
        </p:txBody>
      </p:sp>
      <p:sp>
        <p:nvSpPr>
          <p:cNvPr id="136213" name="Text Box 21"/>
          <p:cNvSpPr txBox="1">
            <a:spLocks noChangeArrowheads="1"/>
          </p:cNvSpPr>
          <p:nvPr/>
        </p:nvSpPr>
        <p:spPr bwMode="auto">
          <a:xfrm>
            <a:off x="684213" y="3500438"/>
            <a:ext cx="431800" cy="366712"/>
          </a:xfrm>
          <a:prstGeom prst="rect">
            <a:avLst/>
          </a:prstGeom>
          <a:noFill/>
          <a:ln w="9525">
            <a:noFill/>
            <a:miter lim="800000"/>
            <a:headEnd/>
            <a:tailEnd/>
          </a:ln>
        </p:spPr>
        <p:txBody>
          <a:bodyPr>
            <a:spAutoFit/>
          </a:bodyPr>
          <a:lstStyle/>
          <a:p>
            <a:pPr algn="l" eaLnBrk="1" hangingPunct="1">
              <a:spcBef>
                <a:spcPct val="50000"/>
              </a:spcBef>
            </a:pPr>
            <a:r>
              <a:rPr lang="de-DE" sz="1800"/>
              <a:t>V</a:t>
            </a:r>
            <a:r>
              <a:rPr lang="de-DE" sz="1800" baseline="-25000"/>
              <a:t>T</a:t>
            </a:r>
          </a:p>
        </p:txBody>
      </p:sp>
      <p:sp>
        <p:nvSpPr>
          <p:cNvPr id="136214" name="Text Box 22"/>
          <p:cNvSpPr txBox="1">
            <a:spLocks noChangeArrowheads="1"/>
          </p:cNvSpPr>
          <p:nvPr/>
        </p:nvSpPr>
        <p:spPr bwMode="auto">
          <a:xfrm>
            <a:off x="1476375" y="2205038"/>
            <a:ext cx="1223963" cy="304800"/>
          </a:xfrm>
          <a:prstGeom prst="rect">
            <a:avLst/>
          </a:prstGeom>
          <a:noFill/>
          <a:ln w="9525">
            <a:noFill/>
            <a:miter lim="800000"/>
            <a:headEnd/>
            <a:tailEnd/>
          </a:ln>
        </p:spPr>
        <p:txBody>
          <a:bodyPr>
            <a:spAutoFit/>
          </a:bodyPr>
          <a:lstStyle/>
          <a:p>
            <a:pPr algn="l" eaLnBrk="1" hangingPunct="1">
              <a:spcBef>
                <a:spcPct val="50000"/>
              </a:spcBef>
            </a:pPr>
            <a:r>
              <a:rPr lang="de-DE" sz="1400"/>
              <a:t>Asset Value</a:t>
            </a:r>
          </a:p>
        </p:txBody>
      </p:sp>
      <p:sp>
        <p:nvSpPr>
          <p:cNvPr id="136215" name="Line 23"/>
          <p:cNvSpPr>
            <a:spLocks noChangeShapeType="1"/>
          </p:cNvSpPr>
          <p:nvPr/>
        </p:nvSpPr>
        <p:spPr bwMode="auto">
          <a:xfrm flipH="1" flipV="1">
            <a:off x="3851275" y="4941888"/>
            <a:ext cx="792163" cy="215900"/>
          </a:xfrm>
          <a:prstGeom prst="line">
            <a:avLst/>
          </a:prstGeom>
          <a:noFill/>
          <a:ln w="9525">
            <a:solidFill>
              <a:schemeClr val="tx1"/>
            </a:solidFill>
            <a:round/>
            <a:headEnd/>
            <a:tailEnd type="triangle" w="med" len="med"/>
          </a:ln>
        </p:spPr>
        <p:txBody>
          <a:bodyPr/>
          <a:lstStyle/>
          <a:p>
            <a:endParaRPr lang="en-US"/>
          </a:p>
        </p:txBody>
      </p:sp>
      <p:sp>
        <p:nvSpPr>
          <p:cNvPr id="136216" name="Text Box 24"/>
          <p:cNvSpPr txBox="1">
            <a:spLocks noChangeArrowheads="1"/>
          </p:cNvSpPr>
          <p:nvPr/>
        </p:nvSpPr>
        <p:spPr bwMode="auto">
          <a:xfrm>
            <a:off x="4787900" y="5084763"/>
            <a:ext cx="2232025" cy="304800"/>
          </a:xfrm>
          <a:prstGeom prst="rect">
            <a:avLst/>
          </a:prstGeom>
          <a:noFill/>
          <a:ln w="9525">
            <a:noFill/>
            <a:miter lim="800000"/>
            <a:headEnd/>
            <a:tailEnd/>
          </a:ln>
        </p:spPr>
        <p:txBody>
          <a:bodyPr>
            <a:spAutoFit/>
          </a:bodyPr>
          <a:lstStyle/>
          <a:p>
            <a:pPr algn="l" eaLnBrk="1" hangingPunct="1">
              <a:spcBef>
                <a:spcPct val="50000"/>
              </a:spcBef>
            </a:pPr>
            <a:r>
              <a:rPr lang="de-DE" sz="1400"/>
              <a:t>Probability of default</a:t>
            </a:r>
          </a:p>
        </p:txBody>
      </p:sp>
      <p:sp>
        <p:nvSpPr>
          <p:cNvPr id="136217" name="Line 25"/>
          <p:cNvSpPr>
            <a:spLocks noChangeShapeType="1"/>
          </p:cNvSpPr>
          <p:nvPr/>
        </p:nvSpPr>
        <p:spPr bwMode="auto">
          <a:xfrm flipH="1">
            <a:off x="3995738" y="3357563"/>
            <a:ext cx="576262" cy="215900"/>
          </a:xfrm>
          <a:prstGeom prst="line">
            <a:avLst/>
          </a:prstGeom>
          <a:noFill/>
          <a:ln w="9525">
            <a:solidFill>
              <a:schemeClr val="tx1"/>
            </a:solidFill>
            <a:round/>
            <a:headEnd/>
            <a:tailEnd type="triangle" w="med" len="med"/>
          </a:ln>
        </p:spPr>
        <p:txBody>
          <a:bodyPr/>
          <a:lstStyle/>
          <a:p>
            <a:endParaRPr lang="en-US"/>
          </a:p>
        </p:txBody>
      </p:sp>
      <p:sp>
        <p:nvSpPr>
          <p:cNvPr id="136218" name="Line 26"/>
          <p:cNvSpPr>
            <a:spLocks noChangeShapeType="1"/>
          </p:cNvSpPr>
          <p:nvPr/>
        </p:nvSpPr>
        <p:spPr bwMode="auto">
          <a:xfrm>
            <a:off x="1835150" y="3357563"/>
            <a:ext cx="792163" cy="503237"/>
          </a:xfrm>
          <a:prstGeom prst="line">
            <a:avLst/>
          </a:prstGeom>
          <a:noFill/>
          <a:ln w="9525">
            <a:solidFill>
              <a:schemeClr val="tx1"/>
            </a:solidFill>
            <a:round/>
            <a:headEnd/>
            <a:tailEnd type="triangle" w="med" len="med"/>
          </a:ln>
        </p:spPr>
        <p:txBody>
          <a:bodyPr/>
          <a:lstStyle/>
          <a:p>
            <a:endParaRPr lang="en-US"/>
          </a:p>
        </p:txBody>
      </p:sp>
      <p:graphicFrame>
        <p:nvGraphicFramePr>
          <p:cNvPr id="136219" name="Object 27"/>
          <p:cNvGraphicFramePr>
            <a:graphicFrameLocks noChangeAspect="1"/>
          </p:cNvGraphicFramePr>
          <p:nvPr>
            <p:ph sz="half" idx="4294967295"/>
          </p:nvPr>
        </p:nvGraphicFramePr>
        <p:xfrm>
          <a:off x="0" y="2852738"/>
          <a:ext cx="1657350" cy="392112"/>
        </p:xfrm>
        <a:graphic>
          <a:graphicData uri="http://schemas.openxmlformats.org/presentationml/2006/ole">
            <p:oleObj spid="_x0000_s136219" name="Formel" r:id="rId5" imgW="876300" imgH="241300" progId="Equation.3">
              <p:embed/>
            </p:oleObj>
          </a:graphicData>
        </a:graphic>
      </p:graphicFrame>
    </p:spTree>
  </p:cSld>
  <p:clrMapOvr>
    <a:masterClrMapping/>
  </p:clrMapOvr>
  <p:transition>
    <p:zo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smtClean="0"/>
              <a:t>Black-Scholes Assumptions with Respect to Firm Value</a:t>
            </a:r>
          </a:p>
        </p:txBody>
      </p:sp>
      <p:sp>
        <p:nvSpPr>
          <p:cNvPr id="137219" name="Rectangle 3"/>
          <p:cNvSpPr>
            <a:spLocks noGrp="1" noChangeArrowheads="1"/>
          </p:cNvSpPr>
          <p:nvPr>
            <p:ph type="body" sz="half" idx="1"/>
          </p:nvPr>
        </p:nvSpPr>
        <p:spPr>
          <a:xfrm>
            <a:off x="762000" y="1524000"/>
            <a:ext cx="7620000" cy="4191000"/>
          </a:xfrm>
        </p:spPr>
        <p:txBody>
          <a:bodyPr/>
          <a:lstStyle/>
          <a:p>
            <a:pPr marL="342900" indent="-342900">
              <a:lnSpc>
                <a:spcPct val="80000"/>
              </a:lnSpc>
            </a:pPr>
            <a:r>
              <a:rPr lang="en-US" sz="1400" smtClean="0"/>
              <a:t>Firm value is lognormal; constant volatility; deterministic interest rate; no frictions.</a:t>
            </a:r>
          </a:p>
          <a:p>
            <a:pPr marL="742950" lvl="1" indent="-285750">
              <a:lnSpc>
                <a:spcPct val="80000"/>
              </a:lnSpc>
            </a:pPr>
            <a:r>
              <a:rPr lang="en-US" sz="1400" smtClean="0"/>
              <a:t>E(t)  = Call[V(t),F,T]</a:t>
            </a:r>
          </a:p>
          <a:p>
            <a:pPr marL="742950" lvl="1" indent="-285750">
              <a:lnSpc>
                <a:spcPct val="80000"/>
              </a:lnSpc>
            </a:pPr>
            <a:r>
              <a:rPr lang="en-US" sz="1400" smtClean="0"/>
              <a:t>D(t)  = Exp[-r(T-t)]*F – Put[V(t),F,T]</a:t>
            </a:r>
          </a:p>
          <a:p>
            <a:pPr marL="342900" indent="-342900">
              <a:lnSpc>
                <a:spcPct val="80000"/>
              </a:lnSpc>
            </a:pPr>
            <a:r>
              <a:rPr lang="en-US" sz="1400" smtClean="0"/>
              <a:t>Put-call parity implies also:</a:t>
            </a:r>
          </a:p>
          <a:p>
            <a:pPr marL="742950" lvl="1" indent="-285750">
              <a:lnSpc>
                <a:spcPct val="80000"/>
              </a:lnSpc>
            </a:pPr>
            <a:r>
              <a:rPr lang="en-US" sz="1400" smtClean="0"/>
              <a:t>D(t) = V(t) – Call[V(t),F,T]</a:t>
            </a:r>
          </a:p>
          <a:p>
            <a:pPr marL="342900" indent="-342900">
              <a:lnSpc>
                <a:spcPct val="80000"/>
              </a:lnSpc>
            </a:pPr>
            <a:r>
              <a:rPr lang="en-US" sz="1400" smtClean="0"/>
              <a:t>Firm value is simply sum of equity and debt: </a:t>
            </a:r>
          </a:p>
          <a:p>
            <a:pPr marL="742950" lvl="1" indent="-285750">
              <a:lnSpc>
                <a:spcPct val="80000"/>
              </a:lnSpc>
            </a:pPr>
            <a:r>
              <a:rPr lang="en-US" sz="1400" smtClean="0"/>
              <a:t>V(t) = E(t) + D(t).</a:t>
            </a:r>
          </a:p>
          <a:p>
            <a:pPr marL="342900" indent="-342900">
              <a:lnSpc>
                <a:spcPct val="80000"/>
              </a:lnSpc>
            </a:pPr>
            <a:r>
              <a:rPr lang="en-US" sz="1400" smtClean="0"/>
              <a:t>Merton showed value of a risky loan</a:t>
            </a:r>
          </a:p>
          <a:p>
            <a:pPr marL="342900" indent="-342900">
              <a:lnSpc>
                <a:spcPct val="80000"/>
              </a:lnSpc>
            </a:pPr>
            <a:r>
              <a:rPr lang="en-US" sz="1400" smtClean="0"/>
              <a:t>	F(t) = Be-it[(1/d)N(h1) +N(h2)]</a:t>
            </a:r>
          </a:p>
          <a:p>
            <a:pPr marL="342900" indent="-342900">
              <a:lnSpc>
                <a:spcPct val="80000"/>
              </a:lnSpc>
            </a:pPr>
            <a:r>
              <a:rPr lang="en-US" sz="1400" smtClean="0"/>
              <a:t>Written as a yield spread</a:t>
            </a:r>
          </a:p>
          <a:p>
            <a:pPr marL="342900" indent="-342900">
              <a:lnSpc>
                <a:spcPct val="80000"/>
              </a:lnSpc>
            </a:pPr>
            <a:r>
              <a:rPr lang="en-US" sz="1400" smtClean="0"/>
              <a:t>	k(t) - i = (-1/t)ln[N(h2) +(1/d)N(h1)]</a:t>
            </a:r>
          </a:p>
          <a:p>
            <a:pPr marL="342900" indent="-342900">
              <a:lnSpc>
                <a:spcPct val="80000"/>
              </a:lnSpc>
            </a:pPr>
            <a:r>
              <a:rPr lang="en-US" sz="1400" smtClean="0"/>
              <a:t>where k(t) = Required yield on risky debt</a:t>
            </a:r>
          </a:p>
          <a:p>
            <a:pPr marL="342900" indent="-342900">
              <a:lnSpc>
                <a:spcPct val="80000"/>
              </a:lnSpc>
            </a:pPr>
            <a:r>
              <a:rPr lang="en-US" sz="1400" smtClean="0"/>
              <a:t>ln = Natural logarithm, i = Risk-free rate on debt of equivalent maturity</a:t>
            </a:r>
          </a:p>
        </p:txBody>
      </p:sp>
    </p:spTree>
  </p:cSld>
  <p:clrMapOvr>
    <a:masterClrMapping/>
  </p:clrMapOvr>
  <p:transition>
    <p:zo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body" idx="1"/>
          </p:nvPr>
        </p:nvSpPr>
        <p:spPr/>
        <p:txBody>
          <a:bodyPr/>
          <a:lstStyle/>
          <a:p>
            <a:pPr marL="342900" indent="-342900">
              <a:lnSpc>
                <a:spcPct val="90000"/>
              </a:lnSpc>
            </a:pPr>
            <a:r>
              <a:rPr lang="en-US" sz="1600" smtClean="0"/>
              <a:t>If Merton’s model applies, the probability of default can be computed.</a:t>
            </a:r>
          </a:p>
          <a:p>
            <a:pPr marL="342900" indent="-342900">
              <a:lnSpc>
                <a:spcPct val="90000"/>
              </a:lnSpc>
            </a:pPr>
            <a:r>
              <a:rPr lang="en-US" sz="1600" smtClean="0"/>
              <a:t>It is the probability that firm value will exceeds debt face value at T.</a:t>
            </a:r>
          </a:p>
          <a:p>
            <a:pPr marL="742950" lvl="1" indent="-285750">
              <a:lnSpc>
                <a:spcPct val="90000"/>
              </a:lnSpc>
            </a:pPr>
            <a:r>
              <a:rPr lang="en-US" sz="1600" smtClean="0"/>
              <a:t>Debt Value = Face at Risk Free Rate less Value of Put Option</a:t>
            </a:r>
          </a:p>
          <a:p>
            <a:pPr marL="742950" lvl="1" indent="-285750">
              <a:lnSpc>
                <a:spcPct val="90000"/>
              </a:lnSpc>
            </a:pPr>
            <a:r>
              <a:rPr lang="en-US" sz="1600" smtClean="0"/>
              <a:t>Put Option Value = Probability of Default x Cost When Default</a:t>
            </a:r>
          </a:p>
          <a:p>
            <a:pPr marL="342900" indent="-342900">
              <a:lnSpc>
                <a:spcPct val="90000"/>
              </a:lnSpc>
            </a:pPr>
            <a:r>
              <a:rPr lang="en-US" sz="1600" smtClean="0"/>
              <a:t>Black-Scholes formulation allows one to divide the value of the put option into probability of default and recovery rate  </a:t>
            </a:r>
          </a:p>
        </p:txBody>
      </p:sp>
      <p:sp>
        <p:nvSpPr>
          <p:cNvPr id="138243" name="Rectangle 3"/>
          <p:cNvSpPr>
            <a:spLocks noGrp="1" noChangeArrowheads="1"/>
          </p:cNvSpPr>
          <p:nvPr>
            <p:ph type="title"/>
          </p:nvPr>
        </p:nvSpPr>
        <p:spPr/>
        <p:txBody>
          <a:bodyPr/>
          <a:lstStyle/>
          <a:p>
            <a:r>
              <a:rPr lang="en-US" smtClean="0"/>
              <a:t>Merton Model and Recovery Rate</a:t>
            </a:r>
          </a:p>
        </p:txBody>
      </p:sp>
    </p:spTree>
  </p:cSld>
  <p:clrMapOvr>
    <a:masterClrMapping/>
  </p:clrMapOvr>
  <p:transition>
    <p:zo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4"/>
          <p:cNvSpPr>
            <a:spLocks noGrp="1" noChangeArrowheads="1"/>
          </p:cNvSpPr>
          <p:nvPr>
            <p:ph type="ctrTitle"/>
          </p:nvPr>
        </p:nvSpPr>
        <p:spPr/>
        <p:txBody>
          <a:bodyPr/>
          <a:lstStyle/>
          <a:p>
            <a:r>
              <a:rPr lang="en-US" smtClean="0"/>
              <a:t>Reference Slides on Financial Ratios</a:t>
            </a:r>
          </a:p>
        </p:txBody>
      </p:sp>
    </p:spTree>
  </p:cSld>
  <p:clrMapOvr>
    <a:masterClrMapping/>
  </p:clrMapOvr>
  <p:transition>
    <p:zo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smtClean="0"/>
              <a:t>Telecom DSCR Criteria (Reference)</a:t>
            </a:r>
          </a:p>
        </p:txBody>
      </p:sp>
      <p:sp>
        <p:nvSpPr>
          <p:cNvPr id="140291" name="Rectangle 3"/>
          <p:cNvSpPr>
            <a:spLocks noGrp="1" noChangeArrowheads="1"/>
          </p:cNvSpPr>
          <p:nvPr>
            <p:ph type="body" idx="1"/>
          </p:nvPr>
        </p:nvSpPr>
        <p:spPr/>
        <p:txBody>
          <a:bodyPr/>
          <a:lstStyle/>
          <a:p>
            <a:r>
              <a:rPr lang="en-US" smtClean="0"/>
              <a:t>Standard &amp; Poor’s believes that a project’s credit is generally strengthened by covenants that limit, or even preclude, distributions to sponsors unless both robust historic and projected DSCRs are met, and reserve funds are fully funded. </a:t>
            </a:r>
          </a:p>
          <a:p>
            <a:r>
              <a:rPr lang="en-US" smtClean="0"/>
              <a:t>Given the merchant-type risk associated with most telecom deals, Standard &amp; Poor’s would generally require that distribution test DSCRs be computed on a 12-months-back and 24-months-forward basis, using forecasts made by independent consultants, and be at least 2 times (x) for low speculative- and investment-grade projects. </a:t>
            </a:r>
          </a:p>
        </p:txBody>
      </p:sp>
    </p:spTree>
  </p:cSld>
  <p:clrMapOvr>
    <a:masterClrMapping/>
  </p:clrMapOvr>
  <p:transition>
    <p:zo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smtClean="0"/>
              <a:t>Debt Service Coverage Criteria</a:t>
            </a:r>
          </a:p>
        </p:txBody>
      </p:sp>
      <p:sp>
        <p:nvSpPr>
          <p:cNvPr id="141315" name="Rectangle 4"/>
          <p:cNvSpPr>
            <a:spLocks noGrp="1" noChangeArrowheads="1"/>
          </p:cNvSpPr>
          <p:nvPr>
            <p:ph type="body" idx="1"/>
          </p:nvPr>
        </p:nvSpPr>
        <p:spPr/>
        <p:txBody>
          <a:bodyPr/>
          <a:lstStyle/>
          <a:p>
            <a:pPr>
              <a:lnSpc>
                <a:spcPct val="90000"/>
              </a:lnSpc>
            </a:pPr>
            <a:r>
              <a:rPr lang="en-US" sz="1600" smtClean="0"/>
              <a:t>Standard &amp; Poor's considers that minimum DSCR threshold tests for most contract-driven projects to be around </a:t>
            </a:r>
            <a:r>
              <a:rPr lang="en-US" sz="1600" smtClean="0">
                <a:solidFill>
                  <a:srgbClr val="3399FF"/>
                </a:solidFill>
              </a:rPr>
              <a:t>1.30 times (x),</a:t>
            </a:r>
            <a:r>
              <a:rPr lang="en-US" sz="1600" smtClean="0"/>
              <a:t> provided that this figure holds under stress analysis. </a:t>
            </a:r>
          </a:p>
          <a:p>
            <a:pPr>
              <a:lnSpc>
                <a:spcPct val="90000"/>
              </a:lnSpc>
            </a:pPr>
            <a:r>
              <a:rPr lang="en-US" sz="1600" smtClean="0"/>
              <a:t>Such levels are too low for merchant projects. Instead, minimum DSCR levels for equity distributions may need to exceed </a:t>
            </a:r>
            <a:r>
              <a:rPr lang="en-US" sz="1600" smtClean="0">
                <a:solidFill>
                  <a:srgbClr val="3399FF"/>
                </a:solidFill>
              </a:rPr>
              <a:t>1.70x</a:t>
            </a:r>
            <a:r>
              <a:rPr lang="en-US" sz="1600" smtClean="0"/>
              <a:t> for investment-grade transactions, depending on the industry. </a:t>
            </a:r>
          </a:p>
          <a:p>
            <a:pPr>
              <a:lnSpc>
                <a:spcPct val="90000"/>
              </a:lnSpc>
            </a:pPr>
            <a:r>
              <a:rPr lang="en-US" sz="1600" smtClean="0"/>
              <a:t>For example, one financial institution suggests that under base case assumptions the DSC should show not less than </a:t>
            </a:r>
            <a:r>
              <a:rPr lang="en-US" sz="1600" smtClean="0">
                <a:solidFill>
                  <a:srgbClr val="3399FF"/>
                </a:solidFill>
              </a:rPr>
              <a:t>1.2:1 </a:t>
            </a:r>
            <a:r>
              <a:rPr lang="en-US" sz="1600" smtClean="0"/>
              <a:t>for every year of operation during the loan life, and no less than 1.4 on average.  </a:t>
            </a:r>
          </a:p>
          <a:p>
            <a:pPr>
              <a:lnSpc>
                <a:spcPct val="90000"/>
              </a:lnSpc>
            </a:pPr>
            <a:r>
              <a:rPr lang="en-US" sz="1600" smtClean="0"/>
              <a:t>Under a Downside Case, with up to 5 years added to the repayment period, the DSC should be no less than 1.0:1 for every year or less than </a:t>
            </a:r>
            <a:r>
              <a:rPr lang="en-US" sz="1600" smtClean="0">
                <a:solidFill>
                  <a:srgbClr val="3399FF"/>
                </a:solidFill>
              </a:rPr>
              <a:t>1.15:1</a:t>
            </a:r>
            <a:r>
              <a:rPr lang="en-US" sz="1600" smtClean="0"/>
              <a:t> on average during the life of the loan.</a:t>
            </a:r>
          </a:p>
          <a:p>
            <a:pPr>
              <a:lnSpc>
                <a:spcPct val="90000"/>
              </a:lnSpc>
            </a:pPr>
            <a:r>
              <a:rPr lang="en-US" sz="1600" smtClean="0"/>
              <a:t>Projects with merchant exposure may find that leverage cannot exceed </a:t>
            </a:r>
            <a:r>
              <a:rPr lang="en-US" sz="1600" smtClean="0">
                <a:solidFill>
                  <a:srgbClr val="0066FF"/>
                </a:solidFill>
              </a:rPr>
              <a:t>50%</a:t>
            </a:r>
            <a:r>
              <a:rPr lang="en-US" sz="1600" smtClean="0"/>
              <a:t> if investment-grade rated debt is sought.  On the other hand, contract-revenue driven projects, on the other hand, typically have had leverage levels around </a:t>
            </a:r>
            <a:r>
              <a:rPr lang="en-US" sz="1600" smtClean="0">
                <a:solidFill>
                  <a:srgbClr val="0066FF"/>
                </a:solidFill>
              </a:rPr>
              <a:t>70% to 80%.</a:t>
            </a:r>
            <a:r>
              <a:rPr lang="en-US" sz="1600" smtClean="0"/>
              <a:t>   </a:t>
            </a: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Cash Flow Statement</a:t>
            </a:r>
          </a:p>
        </p:txBody>
      </p:sp>
      <p:sp>
        <p:nvSpPr>
          <p:cNvPr id="16387" name="Rectangle 3"/>
          <p:cNvSpPr>
            <a:spLocks noGrp="1" noChangeArrowheads="1"/>
          </p:cNvSpPr>
          <p:nvPr>
            <p:ph type="body" idx="1"/>
          </p:nvPr>
        </p:nvSpPr>
        <p:spPr/>
        <p:txBody>
          <a:bodyPr/>
          <a:lstStyle/>
          <a:p>
            <a:r>
              <a:rPr lang="en-US" sz="1600" smtClean="0"/>
              <a:t>Fundamental separation between operations, capital expenditures (to maintain and grow operations) and financing.</a:t>
            </a:r>
          </a:p>
          <a:p>
            <a:r>
              <a:rPr lang="en-US" sz="1600" smtClean="0"/>
              <a:t>Add back items from the income statement that do not use cash (depreciation, dry hole costs etc)</a:t>
            </a:r>
          </a:p>
          <a:p>
            <a:r>
              <a:rPr lang="en-US" sz="1600" smtClean="0"/>
              <a:t>Used as a basis to compute free cash flow although free cash flow not presented on the statement</a:t>
            </a:r>
          </a:p>
          <a:p>
            <a:r>
              <a:rPr lang="en-US" sz="1600" smtClean="0"/>
              <a:t>Example</a:t>
            </a:r>
          </a:p>
          <a:p>
            <a:pPr lvl="1"/>
            <a:r>
              <a:rPr lang="en-US" sz="1600" smtClean="0"/>
              <a:t>Scrap proceeds – in capital expenditures; remove gain on sale from operations</a:t>
            </a:r>
          </a:p>
          <a:p>
            <a:pPr lvl="1"/>
            <a:r>
              <a:rPr lang="en-US" sz="1600" smtClean="0"/>
              <a:t>Minority Interest – in financing flows; remove from operations</a:t>
            </a:r>
          </a:p>
          <a:p>
            <a:pPr lvl="1"/>
            <a:r>
              <a:rPr lang="en-US" sz="1600" smtClean="0"/>
              <a:t>Operating reserves – in financing</a:t>
            </a:r>
          </a:p>
        </p:txBody>
      </p:sp>
    </p:spTree>
  </p:cSld>
  <p:clrMapOvr>
    <a:masterClrMapping/>
  </p:clrMapOvr>
  <p:transition>
    <p:zoom/>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smtClean="0"/>
              <a:t>Effect of Financing on the Required Cost of Electricity</a:t>
            </a:r>
          </a:p>
        </p:txBody>
      </p:sp>
      <p:pic>
        <p:nvPicPr>
          <p:cNvPr id="142339" name="Picture 4"/>
          <p:cNvPicPr>
            <a:picLocks noChangeAspect="1" noChangeArrowheads="1"/>
          </p:cNvPicPr>
          <p:nvPr>
            <p:ph type="body" idx="1"/>
          </p:nvPr>
        </p:nvPicPr>
        <p:blipFill>
          <a:blip r:embed="rId2" cstate="print"/>
          <a:srcRect/>
          <a:stretch>
            <a:fillRect/>
          </a:stretch>
        </p:blipFill>
        <p:spPr>
          <a:xfrm>
            <a:off x="1135063" y="1524000"/>
            <a:ext cx="7100887" cy="4572000"/>
          </a:xfrm>
          <a:noFill/>
        </p:spPr>
      </p:pic>
    </p:spTree>
  </p:cSld>
  <p:clrMapOvr>
    <a:masterClrMapping/>
  </p:clrMapOvr>
  <p:transition>
    <p:zoom/>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44354" name="Group 2"/>
          <p:cNvGraphicFramePr>
            <a:graphicFrameLocks noGrp="1"/>
          </p:cNvGraphicFramePr>
          <p:nvPr/>
        </p:nvGraphicFramePr>
        <p:xfrm>
          <a:off x="914400" y="1371600"/>
          <a:ext cx="6748463" cy="4191000"/>
        </p:xfrm>
        <a:graphic>
          <a:graphicData uri="http://schemas.openxmlformats.org/drawingml/2006/table">
            <a:tbl>
              <a:tblPr/>
              <a:tblGrid>
                <a:gridCol w="773113"/>
                <a:gridCol w="508000"/>
                <a:gridCol w="5467350"/>
              </a:tblGrid>
              <a:tr h="24130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800" b="0" i="0" u="none" strike="noStrike" cap="none" normalizeH="0" baseline="0" smtClean="0">
                          <a:ln>
                            <a:noFill/>
                          </a:ln>
                          <a:solidFill>
                            <a:schemeClr val="tx1"/>
                          </a:solidFill>
                          <a:effectLst/>
                          <a:latin typeface="Arial" pitchFamily="34" charset="0"/>
                        </a:rPr>
                        <a:t>Moodys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800" b="0" i="0" u="none" strike="noStrike" cap="none" normalizeH="0" baseline="0" smtClean="0">
                          <a:ln>
                            <a:noFill/>
                          </a:ln>
                          <a:solidFill>
                            <a:schemeClr val="tx1"/>
                          </a:solidFill>
                          <a:effectLst/>
                          <a:latin typeface="Arial" pitchFamily="34" charset="0"/>
                        </a:rPr>
                        <a:t>S&amp;P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755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The debt has the highest rating.  Capacity to pay interest and principal is extremely strong.  Regarded as having maximum safety and gilt-edged.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The debt has a very strong capacity to pay interest and repay principal.  Regarded as ‘high-quality.’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4935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The debt has a strong capacity to repay interest and principal.  However, it is somewhat susceptible to adverse changes in circumstances and economic conditions.  Regarded as upper-medium grade in terms of creditworthiness.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79563">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Baa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BBB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The debt is regarded as having adequate capacity to pay interest and repay principal.  Whereas it normally exhibits adequate protection parameters, adverse economic conditions or changing circumstances may lead to a weakened capacity to pay interest and repay principal for debt.  These bonds/loans are lower-medium grade in therms of creditworthiness.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3388" name="Rectangle 28"/>
          <p:cNvSpPr>
            <a:spLocks noGrp="1" noChangeArrowheads="1"/>
          </p:cNvSpPr>
          <p:nvPr>
            <p:ph type="title"/>
          </p:nvPr>
        </p:nvSpPr>
        <p:spPr/>
        <p:txBody>
          <a:bodyPr/>
          <a:lstStyle/>
          <a:p>
            <a:r>
              <a:rPr lang="en-US" smtClean="0"/>
              <a:t>Investment Grad Bond Ratings</a:t>
            </a:r>
          </a:p>
        </p:txBody>
      </p:sp>
    </p:spTree>
  </p:cSld>
  <p:clrMapOvr>
    <a:masterClrMapping/>
  </p:clrMapOvr>
  <p:transition>
    <p:zoom/>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45378" name="Group 2"/>
          <p:cNvGraphicFramePr>
            <a:graphicFrameLocks noGrp="1"/>
          </p:cNvGraphicFramePr>
          <p:nvPr/>
        </p:nvGraphicFramePr>
        <p:xfrm>
          <a:off x="1143000" y="1676400"/>
          <a:ext cx="6902450" cy="3651250"/>
        </p:xfrm>
        <a:graphic>
          <a:graphicData uri="http://schemas.openxmlformats.org/drawingml/2006/table">
            <a:tbl>
              <a:tblPr/>
              <a:tblGrid>
                <a:gridCol w="685800"/>
                <a:gridCol w="625475"/>
                <a:gridCol w="5591175"/>
              </a:tblGrid>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800" b="0" i="0" u="none" strike="noStrike" cap="none" normalizeH="0" baseline="0" smtClean="0">
                          <a:ln>
                            <a:noFill/>
                          </a:ln>
                          <a:solidFill>
                            <a:schemeClr val="tx1"/>
                          </a:solidFill>
                          <a:effectLst/>
                          <a:latin typeface="Arial" pitchFamily="34" charset="0"/>
                        </a:rPr>
                        <a:t>Moodys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800" b="0" i="0" u="none" strike="noStrike" cap="none" normalizeH="0" baseline="0" smtClean="0">
                          <a:ln>
                            <a:noFill/>
                          </a:ln>
                          <a:solidFill>
                            <a:schemeClr val="tx1"/>
                          </a:solidFill>
                          <a:effectLst/>
                          <a:latin typeface="Arial" pitchFamily="34" charset="0"/>
                        </a:rPr>
                        <a:t>S&amp;P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Debt rated in the categories below are regarded as low grade and predominantly speculative.</a:t>
                      </a:r>
                      <a:endParaRPr kumimoji="0" lang="en-AU" sz="7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The ability of these entities to meet obligations may be moderate and not well safeguarded in the future. The lowest degree of speculative.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These issues offer poor financial security.  Assurance of payment of obligations over the long term is small.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Caa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Very poor financial security.  They may be in default of their obligations or there may be dangers present with respect to timely debt repayment.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These entities are often in default or have other marked shortcomings.  The highest degree of speculation.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This rating is preserved for debt that may have substantial risk; be in default; or extremely speculative. Potential recovery values are low.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1000" b="0" i="0" u="none" strike="noStrike" cap="none" normalizeH="0" baseline="0" smtClean="0">
                          <a:ln>
                            <a:noFill/>
                          </a:ln>
                          <a:solidFill>
                            <a:schemeClr val="tx1"/>
                          </a:solidFill>
                          <a:effectLst/>
                          <a:latin typeface="Arial" pitchFamily="34"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AU" sz="900" b="0" i="0" u="none" strike="noStrike" cap="none" normalizeH="0" baseline="0" smtClean="0">
                          <a:ln>
                            <a:noFill/>
                          </a:ln>
                          <a:solidFill>
                            <a:schemeClr val="tx1"/>
                          </a:solidFill>
                          <a:effectLst/>
                          <a:latin typeface="Arial" pitchFamily="34" charset="0"/>
                        </a:rPr>
                        <a:t>The debt is in default and payment of interest and/or repayment of principal is in arrears.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4420" name="Text Box 36"/>
          <p:cNvSpPr txBox="1">
            <a:spLocks noChangeArrowheads="1"/>
          </p:cNvSpPr>
          <p:nvPr/>
        </p:nvSpPr>
        <p:spPr bwMode="auto">
          <a:xfrm rot="-5400000">
            <a:off x="-804862" y="3692525"/>
            <a:ext cx="2797175" cy="396875"/>
          </a:xfrm>
          <a:prstGeom prst="rect">
            <a:avLst/>
          </a:prstGeom>
          <a:noFill/>
          <a:ln w="12700">
            <a:noFill/>
            <a:miter lim="800000"/>
            <a:headEnd/>
            <a:tailEnd/>
          </a:ln>
        </p:spPr>
        <p:txBody>
          <a:bodyPr wrap="none">
            <a:spAutoFit/>
          </a:bodyPr>
          <a:lstStyle/>
          <a:p>
            <a:pPr algn="l"/>
            <a:r>
              <a:rPr lang="en-AU" sz="2000" b="1">
                <a:latin typeface="Times New Roman" pitchFamily="18" charset="0"/>
              </a:rPr>
              <a:t>Investment-grade cutoff</a:t>
            </a:r>
          </a:p>
        </p:txBody>
      </p:sp>
      <p:sp>
        <p:nvSpPr>
          <p:cNvPr id="144421" name="Rectangle 37"/>
          <p:cNvSpPr>
            <a:spLocks noGrp="1" noChangeArrowheads="1"/>
          </p:cNvSpPr>
          <p:nvPr>
            <p:ph type="title"/>
          </p:nvPr>
        </p:nvSpPr>
        <p:spPr/>
        <p:txBody>
          <a:bodyPr/>
          <a:lstStyle/>
          <a:p>
            <a:r>
              <a:rPr lang="en-US" sz="1800" smtClean="0"/>
              <a:t>Non-Investment Grade Bond Ratings</a:t>
            </a:r>
          </a:p>
        </p:txBody>
      </p:sp>
    </p:spTree>
  </p:cSld>
  <p:clrMapOvr>
    <a:masterClrMapping/>
  </p:clrMapOvr>
  <p:transition>
    <p:zoom/>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smtClean="0"/>
              <a:t>Sutton Bridge Financial Ratios</a:t>
            </a:r>
          </a:p>
        </p:txBody>
      </p:sp>
      <p:pic>
        <p:nvPicPr>
          <p:cNvPr id="145411"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smtClean="0"/>
              <a:t>Pre-2003 Basel II Proposal</a:t>
            </a:r>
          </a:p>
        </p:txBody>
      </p:sp>
      <p:sp>
        <p:nvSpPr>
          <p:cNvPr id="146435" name="Rectangle 3"/>
          <p:cNvSpPr>
            <a:spLocks noGrp="1" noChangeArrowheads="1"/>
          </p:cNvSpPr>
          <p:nvPr>
            <p:ph type="body" idx="1"/>
          </p:nvPr>
        </p:nvSpPr>
        <p:spPr/>
        <p:txBody>
          <a:bodyPr/>
          <a:lstStyle/>
          <a:p>
            <a:r>
              <a:rPr lang="en-US" smtClean="0"/>
              <a:t>The pre-2003 proposal was harmful to project finance</a:t>
            </a:r>
          </a:p>
          <a:p>
            <a:endParaRPr lang="en-US" smtClean="0"/>
          </a:p>
        </p:txBody>
      </p:sp>
      <p:pic>
        <p:nvPicPr>
          <p:cNvPr id="146436" name="Picture 4"/>
          <p:cNvPicPr>
            <a:picLocks noChangeAspect="1" noChangeArrowheads="1"/>
          </p:cNvPicPr>
          <p:nvPr/>
        </p:nvPicPr>
        <p:blipFill>
          <a:blip r:embed="rId2" cstate="print"/>
          <a:srcRect/>
          <a:stretch>
            <a:fillRect/>
          </a:stretch>
        </p:blipFill>
        <p:spPr bwMode="auto">
          <a:xfrm>
            <a:off x="2057400" y="1981200"/>
            <a:ext cx="5638800" cy="2665413"/>
          </a:xfrm>
          <a:prstGeom prst="rect">
            <a:avLst/>
          </a:prstGeom>
          <a:noFill/>
          <a:ln w="12700">
            <a:noFill/>
            <a:miter lim="800000"/>
            <a:headEnd type="none" w="sm" len="sm"/>
            <a:tailEnd type="none" w="sm" len="sm"/>
          </a:ln>
        </p:spPr>
      </p:pic>
      <p:pic>
        <p:nvPicPr>
          <p:cNvPr id="146437" name="Picture 5"/>
          <p:cNvPicPr>
            <a:picLocks noChangeAspect="1" noChangeArrowheads="1"/>
          </p:cNvPicPr>
          <p:nvPr/>
        </p:nvPicPr>
        <p:blipFill>
          <a:blip r:embed="rId3" cstate="print"/>
          <a:srcRect/>
          <a:stretch>
            <a:fillRect/>
          </a:stretch>
        </p:blipFill>
        <p:spPr bwMode="auto">
          <a:xfrm>
            <a:off x="914400" y="4724400"/>
            <a:ext cx="7096125" cy="167957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US" smtClean="0"/>
              <a:t>Correlation of PD and LGD in Basel II</a:t>
            </a:r>
          </a:p>
        </p:txBody>
      </p:sp>
      <p:pic>
        <p:nvPicPr>
          <p:cNvPr id="147459"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smtClean="0"/>
              <a:t>Resources and Contacts</a:t>
            </a:r>
          </a:p>
        </p:txBody>
      </p:sp>
      <p:sp>
        <p:nvSpPr>
          <p:cNvPr id="148483" name="Rectangle 3"/>
          <p:cNvSpPr>
            <a:spLocks noGrp="1" noChangeArrowheads="1"/>
          </p:cNvSpPr>
          <p:nvPr>
            <p:ph type="body" idx="1"/>
          </p:nvPr>
        </p:nvSpPr>
        <p:spPr/>
        <p:txBody>
          <a:bodyPr/>
          <a:lstStyle/>
          <a:p>
            <a:pPr>
              <a:lnSpc>
                <a:spcPct val="90000"/>
              </a:lnSpc>
            </a:pPr>
            <a:r>
              <a:rPr lang="en-US" sz="1600" smtClean="0"/>
              <a:t>My contacts</a:t>
            </a:r>
          </a:p>
          <a:p>
            <a:pPr lvl="1">
              <a:lnSpc>
                <a:spcPct val="90000"/>
              </a:lnSpc>
            </a:pPr>
            <a:r>
              <a:rPr lang="en-US" sz="1600" smtClean="0"/>
              <a:t>Ed Bodmer</a:t>
            </a:r>
          </a:p>
          <a:p>
            <a:pPr lvl="1">
              <a:lnSpc>
                <a:spcPct val="90000"/>
              </a:lnSpc>
            </a:pPr>
            <a:r>
              <a:rPr lang="en-US" sz="1600" smtClean="0"/>
              <a:t>Phone: +001-630-886-2754</a:t>
            </a:r>
          </a:p>
          <a:p>
            <a:pPr lvl="1">
              <a:lnSpc>
                <a:spcPct val="90000"/>
              </a:lnSpc>
            </a:pPr>
            <a:r>
              <a:rPr lang="en-US" sz="1600" smtClean="0"/>
              <a:t>E-mail: </a:t>
            </a:r>
            <a:r>
              <a:rPr lang="en-US" sz="1600" smtClean="0">
                <a:hlinkClick r:id="rId2"/>
              </a:rPr>
              <a:t>edbodmer@aol.com</a:t>
            </a:r>
            <a:endParaRPr lang="en-US" sz="1600" smtClean="0"/>
          </a:p>
          <a:p>
            <a:pPr>
              <a:lnSpc>
                <a:spcPct val="90000"/>
              </a:lnSpc>
            </a:pPr>
            <a:r>
              <a:rPr lang="en-US" sz="1600" smtClean="0"/>
              <a:t>Other Sources</a:t>
            </a:r>
          </a:p>
          <a:p>
            <a:pPr lvl="1">
              <a:lnSpc>
                <a:spcPct val="90000"/>
              </a:lnSpc>
            </a:pPr>
            <a:r>
              <a:rPr lang="en-US" sz="1600" smtClean="0">
                <a:hlinkClick r:id="rId3"/>
              </a:rPr>
              <a:t>www.sec.us.gov</a:t>
            </a:r>
            <a:r>
              <a:rPr lang="en-US" sz="1600" smtClean="0"/>
              <a:t> -- financial documents</a:t>
            </a:r>
          </a:p>
          <a:p>
            <a:pPr lvl="1">
              <a:lnSpc>
                <a:spcPct val="90000"/>
              </a:lnSpc>
            </a:pPr>
            <a:r>
              <a:rPr lang="en-US" sz="1600" smtClean="0">
                <a:hlinkClick r:id="rId4"/>
              </a:rPr>
              <a:t>www.finance.yahoo.com</a:t>
            </a:r>
            <a:r>
              <a:rPr lang="en-US" sz="1600" smtClean="0"/>
              <a:t>; </a:t>
            </a:r>
            <a:r>
              <a:rPr lang="en-US" sz="1600" smtClean="0">
                <a:hlinkClick r:id="rId5"/>
              </a:rPr>
              <a:t>www.googlefinance.com</a:t>
            </a:r>
            <a:r>
              <a:rPr lang="en-US" sz="1600" smtClean="0"/>
              <a:t>; </a:t>
            </a:r>
            <a:r>
              <a:rPr lang="en-US" sz="1600" smtClean="0">
                <a:hlinkClick r:id="rId6"/>
              </a:rPr>
              <a:t>www.valueline.com</a:t>
            </a:r>
            <a:r>
              <a:rPr lang="en-US" sz="1600" smtClean="0"/>
              <a:t>  -- stock prices and financial ratios</a:t>
            </a:r>
          </a:p>
          <a:p>
            <a:pPr lvl="1">
              <a:lnSpc>
                <a:spcPct val="90000"/>
              </a:lnSpc>
            </a:pPr>
            <a:r>
              <a:rPr lang="en-US" sz="1600" smtClean="0">
                <a:hlinkClick r:id="rId7"/>
              </a:rPr>
              <a:t>www.standardandpoors.com</a:t>
            </a:r>
            <a:r>
              <a:rPr lang="en-US" sz="1600" smtClean="0"/>
              <a:t>; </a:t>
            </a:r>
            <a:r>
              <a:rPr lang="en-US" sz="1600" smtClean="0">
                <a:hlinkClick r:id="rId8"/>
              </a:rPr>
              <a:t>www.moodys.com</a:t>
            </a:r>
            <a:r>
              <a:rPr lang="en-US" sz="1600" smtClean="0"/>
              <a:t> – credit rating and other information</a:t>
            </a:r>
          </a:p>
          <a:p>
            <a:pPr lvl="1">
              <a:lnSpc>
                <a:spcPct val="90000"/>
              </a:lnSpc>
            </a:pPr>
            <a:r>
              <a:rPr lang="en-US" sz="1600" smtClean="0">
                <a:hlinkClick r:id="rId9"/>
              </a:rPr>
              <a:t>www.bondsonline.com</a:t>
            </a:r>
            <a:r>
              <a:rPr lang="en-US" sz="1600" smtClean="0"/>
              <a:t> – credit spreads</a:t>
            </a:r>
          </a:p>
          <a:p>
            <a:pPr lvl="1">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Cash Flow Statement</a:t>
            </a:r>
          </a:p>
        </p:txBody>
      </p:sp>
      <p:sp>
        <p:nvSpPr>
          <p:cNvPr id="17411" name="Rectangle 4"/>
          <p:cNvSpPr>
            <a:spLocks noGrp="1" noChangeArrowheads="1"/>
          </p:cNvSpPr>
          <p:nvPr>
            <p:ph type="body" idx="1"/>
          </p:nvPr>
        </p:nvSpPr>
        <p:spPr/>
        <p:txBody>
          <a:bodyPr/>
          <a:lstStyle/>
          <a:p>
            <a:pPr>
              <a:lnSpc>
                <a:spcPct val="90000"/>
              </a:lnSpc>
            </a:pPr>
            <a:r>
              <a:rPr lang="en-US" sz="1600" smtClean="0"/>
              <a:t>Derive the amount of dividends or distributions to partners.</a:t>
            </a:r>
          </a:p>
          <a:p>
            <a:pPr>
              <a:lnSpc>
                <a:spcPct val="90000"/>
              </a:lnSpc>
            </a:pPr>
            <a:r>
              <a:rPr lang="en-US" sz="1600" smtClean="0"/>
              <a:t>Basic cash flow -- separate the statement into operating cash flows and financing cash flows.</a:t>
            </a:r>
          </a:p>
          <a:p>
            <a:pPr>
              <a:lnSpc>
                <a:spcPct val="90000"/>
              </a:lnSpc>
            </a:pPr>
            <a:r>
              <a:rPr lang="en-US" sz="1600" smtClean="0"/>
              <a:t>Equity cash flow</a:t>
            </a:r>
          </a:p>
          <a:p>
            <a:pPr lvl="1">
              <a:lnSpc>
                <a:spcPct val="90000"/>
              </a:lnSpc>
            </a:pPr>
            <a:r>
              <a:rPr lang="en-US" sz="1600" smtClean="0"/>
              <a:t>Distributions</a:t>
            </a:r>
          </a:p>
          <a:p>
            <a:pPr lvl="1">
              <a:lnSpc>
                <a:spcPct val="90000"/>
              </a:lnSpc>
            </a:pPr>
            <a:r>
              <a:rPr lang="en-US" sz="1600" smtClean="0"/>
              <a:t>Contributions</a:t>
            </a:r>
          </a:p>
          <a:p>
            <a:pPr>
              <a:lnSpc>
                <a:spcPct val="90000"/>
              </a:lnSpc>
            </a:pPr>
            <a:r>
              <a:rPr lang="en-US" sz="1600" smtClean="0"/>
              <a:t>Free cash flow</a:t>
            </a:r>
          </a:p>
          <a:p>
            <a:pPr lvl="1">
              <a:lnSpc>
                <a:spcPct val="90000"/>
              </a:lnSpc>
            </a:pPr>
            <a:r>
              <a:rPr lang="en-US" sz="1600" smtClean="0"/>
              <a:t>After Adjusted Tax</a:t>
            </a:r>
          </a:p>
          <a:p>
            <a:pPr lvl="1">
              <a:lnSpc>
                <a:spcPct val="90000"/>
              </a:lnSpc>
            </a:pPr>
            <a:r>
              <a:rPr lang="en-US" sz="1600" smtClean="0"/>
              <a:t>Before Financing</a:t>
            </a:r>
          </a:p>
          <a:p>
            <a:pPr>
              <a:lnSpc>
                <a:spcPct val="90000"/>
              </a:lnSpc>
            </a:pPr>
            <a:r>
              <a:rPr lang="en-US" sz="1600" smtClean="0"/>
              <a:t>Cash flow for debt service</a:t>
            </a:r>
          </a:p>
          <a:p>
            <a:pPr lvl="1">
              <a:lnSpc>
                <a:spcPct val="90000"/>
              </a:lnSpc>
            </a:pPr>
            <a:r>
              <a:rPr lang="en-US" sz="1600" smtClean="0"/>
              <a:t>After Actual Tax</a:t>
            </a:r>
          </a:p>
          <a:p>
            <a:pPr lvl="1">
              <a:lnSpc>
                <a:spcPct val="90000"/>
              </a:lnSpc>
            </a:pPr>
            <a:r>
              <a:rPr lang="en-US" sz="1600" smtClean="0"/>
              <a:t>Before Interest Expense</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Cash Flow Statement in Project Finance</a:t>
            </a:r>
          </a:p>
        </p:txBody>
      </p:sp>
      <p:sp>
        <p:nvSpPr>
          <p:cNvPr id="18435" name="Rectangle 3"/>
          <p:cNvSpPr>
            <a:spLocks noGrp="1" noChangeArrowheads="1"/>
          </p:cNvSpPr>
          <p:nvPr>
            <p:ph type="body" idx="1"/>
          </p:nvPr>
        </p:nvSpPr>
        <p:spPr/>
        <p:txBody>
          <a:bodyPr/>
          <a:lstStyle/>
          <a:p>
            <a:pPr>
              <a:lnSpc>
                <a:spcPct val="80000"/>
              </a:lnSpc>
            </a:pPr>
            <a:r>
              <a:rPr lang="en-US" sz="1200" smtClean="0"/>
              <a:t>Operations</a:t>
            </a:r>
          </a:p>
          <a:p>
            <a:pPr lvl="1">
              <a:lnSpc>
                <a:spcPct val="80000"/>
              </a:lnSpc>
            </a:pPr>
            <a:r>
              <a:rPr lang="en-US" sz="1200" smtClean="0"/>
              <a:t>Includes interest expense</a:t>
            </a:r>
          </a:p>
          <a:p>
            <a:pPr lvl="1">
              <a:lnSpc>
                <a:spcPct val="80000"/>
              </a:lnSpc>
            </a:pPr>
            <a:r>
              <a:rPr lang="en-US" sz="1200" smtClean="0"/>
              <a:t>Includes all taxes</a:t>
            </a:r>
          </a:p>
          <a:p>
            <a:pPr>
              <a:lnSpc>
                <a:spcPct val="80000"/>
              </a:lnSpc>
            </a:pPr>
            <a:r>
              <a:rPr lang="en-US" sz="1200" smtClean="0"/>
              <a:t>Capital Expenditures (after plant operation)</a:t>
            </a:r>
          </a:p>
          <a:p>
            <a:pPr>
              <a:lnSpc>
                <a:spcPct val="80000"/>
              </a:lnSpc>
            </a:pPr>
            <a:r>
              <a:rPr lang="en-US" sz="1200" smtClean="0"/>
              <a:t>Add back interest</a:t>
            </a:r>
          </a:p>
          <a:p>
            <a:pPr>
              <a:lnSpc>
                <a:spcPct val="80000"/>
              </a:lnSpc>
            </a:pPr>
            <a:r>
              <a:rPr lang="en-US" sz="1200" smtClean="0"/>
              <a:t>Senior debt</a:t>
            </a:r>
          </a:p>
          <a:p>
            <a:pPr lvl="1">
              <a:lnSpc>
                <a:spcPct val="80000"/>
              </a:lnSpc>
            </a:pPr>
            <a:r>
              <a:rPr lang="en-US" sz="1200" smtClean="0"/>
              <a:t>Interest</a:t>
            </a:r>
          </a:p>
          <a:p>
            <a:pPr lvl="1">
              <a:lnSpc>
                <a:spcPct val="80000"/>
              </a:lnSpc>
            </a:pPr>
            <a:r>
              <a:rPr lang="en-US" sz="1200" smtClean="0"/>
              <a:t>Principal</a:t>
            </a:r>
          </a:p>
          <a:p>
            <a:pPr>
              <a:lnSpc>
                <a:spcPct val="80000"/>
              </a:lnSpc>
            </a:pPr>
            <a:r>
              <a:rPr lang="en-US" sz="1200" smtClean="0"/>
              <a:t>Debt service reserve funding</a:t>
            </a:r>
          </a:p>
          <a:p>
            <a:pPr>
              <a:lnSpc>
                <a:spcPct val="80000"/>
              </a:lnSpc>
            </a:pPr>
            <a:r>
              <a:rPr lang="en-US" sz="1200" smtClean="0"/>
              <a:t>Maintenance reserve funding</a:t>
            </a:r>
          </a:p>
          <a:p>
            <a:pPr>
              <a:lnSpc>
                <a:spcPct val="80000"/>
              </a:lnSpc>
            </a:pPr>
            <a:r>
              <a:rPr lang="en-US" sz="1200" smtClean="0"/>
              <a:t>Pre-payment of debt (covenants)</a:t>
            </a:r>
          </a:p>
          <a:p>
            <a:pPr>
              <a:lnSpc>
                <a:spcPct val="80000"/>
              </a:lnSpc>
            </a:pPr>
            <a:r>
              <a:rPr lang="en-US" sz="1200" smtClean="0"/>
              <a:t>Payment for defaulted debt</a:t>
            </a:r>
          </a:p>
          <a:p>
            <a:pPr>
              <a:lnSpc>
                <a:spcPct val="80000"/>
              </a:lnSpc>
            </a:pPr>
            <a:r>
              <a:rPr lang="en-US" sz="1200" smtClean="0"/>
              <a:t>Junior Debt</a:t>
            </a:r>
          </a:p>
          <a:p>
            <a:pPr>
              <a:lnSpc>
                <a:spcPct val="80000"/>
              </a:lnSpc>
            </a:pPr>
            <a:r>
              <a:rPr lang="en-US" sz="1200" smtClean="0"/>
              <a:t>Equity Distributions</a:t>
            </a:r>
          </a:p>
          <a:p>
            <a:pPr lvl="1">
              <a:lnSpc>
                <a:spcPct val="80000"/>
              </a:lnSpc>
            </a:pPr>
            <a:r>
              <a:rPr lang="en-US" sz="1200" smtClean="0"/>
              <a:t>Joint Venture Distributions</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Sutton Bridge Actual Cash Flow</a:t>
            </a:r>
          </a:p>
        </p:txBody>
      </p:sp>
      <p:pic>
        <p:nvPicPr>
          <p:cNvPr id="19459" name="Picture 3"/>
          <p:cNvPicPr>
            <a:picLocks noChangeAspect="1" noChangeArrowheads="1"/>
          </p:cNvPicPr>
          <p:nvPr>
            <p:ph type="body" idx="1"/>
          </p:nvPr>
        </p:nvPicPr>
        <p:blipFill>
          <a:blip r:embed="rId2" cstate="print"/>
          <a:srcRect/>
          <a:stretch>
            <a:fillRect/>
          </a:stretch>
        </p:blipFill>
        <p:spPr/>
      </p:pic>
      <p:sp>
        <p:nvSpPr>
          <p:cNvPr id="19460" name="Text Box 4"/>
          <p:cNvSpPr txBox="1">
            <a:spLocks noChangeArrowheads="1"/>
          </p:cNvSpPr>
          <p:nvPr/>
        </p:nvSpPr>
        <p:spPr bwMode="auto">
          <a:xfrm>
            <a:off x="3505200" y="5029200"/>
            <a:ext cx="609600" cy="274638"/>
          </a:xfrm>
          <a:prstGeom prst="rect">
            <a:avLst/>
          </a:prstGeom>
          <a:noFill/>
          <a:ln w="12700">
            <a:noFill/>
            <a:miter lim="800000"/>
            <a:headEnd type="none" w="sm" len="sm"/>
            <a:tailEnd type="none" w="sm" len="sm"/>
          </a:ln>
        </p:spPr>
        <p:txBody>
          <a:bodyPr>
            <a:spAutoFit/>
          </a:bodyPr>
          <a:lstStyle/>
          <a:p>
            <a:pPr>
              <a:spcBef>
                <a:spcPct val="50000"/>
              </a:spcBef>
            </a:pPr>
            <a:r>
              <a:rPr lang="en-US"/>
              <a:t>5.250</a:t>
            </a: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Balance Sheet</a:t>
            </a:r>
          </a:p>
        </p:txBody>
      </p:sp>
      <p:sp>
        <p:nvSpPr>
          <p:cNvPr id="20483" name="Rectangle 4"/>
          <p:cNvSpPr>
            <a:spLocks noGrp="1" noChangeArrowheads="1"/>
          </p:cNvSpPr>
          <p:nvPr>
            <p:ph type="body" idx="1"/>
          </p:nvPr>
        </p:nvSpPr>
        <p:spPr/>
        <p:txBody>
          <a:bodyPr/>
          <a:lstStyle/>
          <a:p>
            <a:r>
              <a:rPr lang="en-US" smtClean="0"/>
              <a:t>Maintains value of assets – from original cost rather than market value and may be conservative</a:t>
            </a:r>
          </a:p>
          <a:p>
            <a:r>
              <a:rPr lang="en-US" smtClean="0"/>
              <a:t>Used for base for many financial ratios – debt to capital, depreciation rates, return on average equity, return on invested capital</a:t>
            </a:r>
          </a:p>
          <a:p>
            <a:r>
              <a:rPr lang="en-US" smtClean="0"/>
              <a:t>Use to establish the historical analysis and where money was earned and where it is spent</a:t>
            </a:r>
          </a:p>
          <a:p>
            <a:r>
              <a:rPr lang="en-US" smtClean="0"/>
              <a:t>Important as an audit tool in financial modeling</a:t>
            </a:r>
          </a:p>
          <a:p>
            <a:r>
              <a:rPr lang="en-US" smtClean="0"/>
              <a:t>Less significant in project finance than in corporate finance</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1800" smtClean="0"/>
              <a:t>Project Finance and Off-Balance Sheet</a:t>
            </a:r>
          </a:p>
        </p:txBody>
      </p:sp>
      <p:sp>
        <p:nvSpPr>
          <p:cNvPr id="21507" name="Rectangle 3"/>
          <p:cNvSpPr>
            <a:spLocks noGrp="1" noChangeArrowheads="1"/>
          </p:cNvSpPr>
          <p:nvPr>
            <p:ph type="body" idx="1"/>
          </p:nvPr>
        </p:nvSpPr>
        <p:spPr/>
        <p:txBody>
          <a:bodyPr/>
          <a:lstStyle/>
          <a:p>
            <a:pPr>
              <a:lnSpc>
                <a:spcPct val="80000"/>
              </a:lnSpc>
            </a:pPr>
            <a:r>
              <a:rPr lang="en-US" sz="1600" smtClean="0"/>
              <a:t>At one time Off-balance-sheet finance was a common objective of Project Financings where or interest expenses were not recorded on the balance sheet as senior debt.  International accounting standards have now moved just about every obligation and indebtedness onto the balance sheet, if not formally requiring a statement in the notes to the company’s accounts.  </a:t>
            </a:r>
          </a:p>
          <a:p>
            <a:pPr>
              <a:lnSpc>
                <a:spcPct val="80000"/>
              </a:lnSpc>
            </a:pPr>
            <a:r>
              <a:rPr lang="en-US" sz="1600" smtClean="0"/>
              <a:t>The preponderance of joint ventures and consortia undertaking project developments makes it relatively easy to hold a party’s interest to 50% or less in the SPV, thereby enabling the project debt to be deconsolidated.  Only the investment in the SPV is booked on that party’s balance sheet.  </a:t>
            </a:r>
          </a:p>
          <a:p>
            <a:pPr lvl="1">
              <a:lnSpc>
                <a:spcPct val="80000"/>
              </a:lnSpc>
            </a:pPr>
            <a:r>
              <a:rPr lang="en-US" sz="1600" smtClean="0"/>
              <a:t>Case Example:  In the Colowyo Project Financing in Wyoming, the project company was owned 50:50 by W R Grace and Hanna.  In addition to the Project Finance debt not appearing on these company’s balance sheets, the bank also did not include the debt in its legal-lending limit established for both companies.</a:t>
            </a: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Valuation and Financial Ratio Analysis Topics</a:t>
            </a:r>
          </a:p>
        </p:txBody>
      </p:sp>
      <p:sp>
        <p:nvSpPr>
          <p:cNvPr id="4099" name="Rectangle 3"/>
          <p:cNvSpPr>
            <a:spLocks noGrp="1" noChangeArrowheads="1"/>
          </p:cNvSpPr>
          <p:nvPr>
            <p:ph type="body" idx="1"/>
          </p:nvPr>
        </p:nvSpPr>
        <p:spPr/>
        <p:txBody>
          <a:bodyPr/>
          <a:lstStyle/>
          <a:p>
            <a:r>
              <a:rPr lang="en-US" smtClean="0"/>
              <a:t>Introduction </a:t>
            </a:r>
          </a:p>
          <a:p>
            <a:r>
              <a:rPr lang="en-US" smtClean="0"/>
              <a:t>Financial Statement Review</a:t>
            </a:r>
          </a:p>
          <a:p>
            <a:r>
              <a:rPr lang="en-US" smtClean="0"/>
              <a:t>Objectives of Financial Ratios in Financial Analysis </a:t>
            </a:r>
          </a:p>
          <a:p>
            <a:r>
              <a:rPr lang="en-US" smtClean="0"/>
              <a:t>IRR and Valuation Analysis </a:t>
            </a:r>
          </a:p>
          <a:p>
            <a:r>
              <a:rPr lang="en-US" smtClean="0"/>
              <a:t>DSCRs in Credit Analysis </a:t>
            </a:r>
          </a:p>
          <a:p>
            <a:r>
              <a:rPr lang="en-US" smtClean="0"/>
              <a:t>LLCR and PLCR in Covenants </a:t>
            </a:r>
          </a:p>
          <a:p>
            <a:r>
              <a:rPr lang="en-US" smtClean="0"/>
              <a:t>DSCR in Financial Covenants </a:t>
            </a:r>
          </a:p>
          <a:p>
            <a:r>
              <a:rPr lang="en-US" smtClean="0"/>
              <a:t>Case Study </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Sutton Bridge Balance Sheet</a:t>
            </a:r>
          </a:p>
        </p:txBody>
      </p:sp>
      <p:pic>
        <p:nvPicPr>
          <p:cNvPr id="22531"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marL="342900" indent="-342900"/>
            <a:r>
              <a:rPr lang="en-US" smtClean="0"/>
              <a:t>Three possibilities for project financing and the sponsor balance sheet</a:t>
            </a:r>
          </a:p>
          <a:p>
            <a:pPr marL="742950" lvl="1" indent="-285750"/>
            <a:r>
              <a:rPr lang="en-US" smtClean="0"/>
              <a:t>On balance sheet</a:t>
            </a:r>
          </a:p>
          <a:p>
            <a:pPr marL="742950" lvl="1" indent="-285750"/>
            <a:r>
              <a:rPr lang="en-US" smtClean="0"/>
              <a:t>Mentioned in Notes</a:t>
            </a:r>
          </a:p>
          <a:p>
            <a:pPr marL="742950" lvl="1" indent="-285750"/>
            <a:r>
              <a:rPr lang="en-US" smtClean="0"/>
              <a:t>Off-balance sheet</a:t>
            </a:r>
          </a:p>
          <a:p>
            <a:pPr marL="1143000" lvl="2" indent="-228600"/>
            <a:r>
              <a:rPr lang="en-US" smtClean="0"/>
              <a:t>Hold an equity position of between 20% and 50%</a:t>
            </a:r>
          </a:p>
        </p:txBody>
      </p:sp>
      <p:sp>
        <p:nvSpPr>
          <p:cNvPr id="23555" name="Rectangle 4"/>
          <p:cNvSpPr>
            <a:spLocks noGrp="1" noChangeArrowheads="1"/>
          </p:cNvSpPr>
          <p:nvPr>
            <p:ph type="title"/>
          </p:nvPr>
        </p:nvSpPr>
        <p:spPr/>
        <p:txBody>
          <a:bodyPr/>
          <a:lstStyle/>
          <a:p>
            <a:r>
              <a:rPr lang="en-US" smtClean="0"/>
              <a:t>Project Financing and the Balance Sheet</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ctrTitle"/>
          </p:nvPr>
        </p:nvSpPr>
        <p:spPr/>
        <p:txBody>
          <a:bodyPr/>
          <a:lstStyle/>
          <a:p>
            <a:r>
              <a:rPr lang="en-US" smtClean="0"/>
              <a:t>Objectives of Financial Ratio Analysis </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Classes of Financial Ratios</a:t>
            </a:r>
          </a:p>
        </p:txBody>
      </p:sp>
      <p:sp>
        <p:nvSpPr>
          <p:cNvPr id="25603" name="Rectangle 4"/>
          <p:cNvSpPr>
            <a:spLocks noGrp="1" noChangeArrowheads="1"/>
          </p:cNvSpPr>
          <p:nvPr>
            <p:ph type="body" idx="1"/>
          </p:nvPr>
        </p:nvSpPr>
        <p:spPr/>
        <p:txBody>
          <a:bodyPr/>
          <a:lstStyle/>
          <a:p>
            <a:r>
              <a:rPr lang="en-US" smtClean="0"/>
              <a:t>Management Performance</a:t>
            </a:r>
          </a:p>
          <a:p>
            <a:pPr lvl="1"/>
            <a:r>
              <a:rPr lang="en-US" smtClean="0"/>
              <a:t>Ratios that measure the historic economic performance of management and evaluate whether the economic performance is in accordance with expectations (e.g. Cash to Invested Capital)</a:t>
            </a:r>
          </a:p>
          <a:p>
            <a:r>
              <a:rPr lang="en-US" smtClean="0"/>
              <a:t>Valuation</a:t>
            </a:r>
          </a:p>
          <a:p>
            <a:pPr lvl="1"/>
            <a:r>
              <a:rPr lang="en-US" smtClean="0"/>
              <a:t>Ratios that are used to give an indication of the value of the project for purposes of making investments or for terminating the concession agreement (e.g. equity IRR)</a:t>
            </a:r>
          </a:p>
          <a:p>
            <a:r>
              <a:rPr lang="en-US" smtClean="0"/>
              <a:t>Credit Analysis </a:t>
            </a:r>
          </a:p>
          <a:p>
            <a:pPr lvl="1"/>
            <a:r>
              <a:rPr lang="en-US" smtClean="0"/>
              <a:t>Ratios that gauge the credit quality and liquidity of the project (e.g. DSCR, LLCR)</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p:txBody>
          <a:bodyPr/>
          <a:lstStyle/>
          <a:p>
            <a:pPr marL="342900" indent="-342900"/>
            <a:r>
              <a:rPr lang="en-US" sz="1600" smtClean="0"/>
              <a:t>Evaluate Whether Management is Doing a Good Job with Investor Funds (Not if the company is appropriately valued)</a:t>
            </a:r>
          </a:p>
          <a:p>
            <a:pPr marL="742950" lvl="1" indent="-285750"/>
            <a:r>
              <a:rPr lang="en-US" sz="1600" smtClean="0"/>
              <a:t>Return on Invested Capital</a:t>
            </a:r>
          </a:p>
          <a:p>
            <a:pPr marL="742950" lvl="1" indent="-285750"/>
            <a:r>
              <a:rPr lang="en-US" sz="1600" smtClean="0"/>
              <a:t>Return on Assets</a:t>
            </a:r>
          </a:p>
          <a:p>
            <a:pPr marL="742950" lvl="1" indent="-285750"/>
            <a:r>
              <a:rPr lang="en-US" sz="1600" smtClean="0"/>
              <a:t>Return on Equity</a:t>
            </a:r>
          </a:p>
          <a:p>
            <a:pPr marL="742950" lvl="1" indent="-285750"/>
            <a:r>
              <a:rPr lang="en-US" sz="1600" smtClean="0"/>
              <a:t>Market/Book Ratio</a:t>
            </a:r>
          </a:p>
          <a:p>
            <a:pPr marL="742950" lvl="1" indent="-285750"/>
            <a:r>
              <a:rPr lang="en-US" sz="1600" smtClean="0"/>
              <a:t>Market Value/Replacement Cost</a:t>
            </a:r>
          </a:p>
          <a:p>
            <a:pPr marL="342900" indent="-342900"/>
            <a:r>
              <a:rPr lang="en-US" sz="1600" smtClean="0"/>
              <a:t>Key Issue</a:t>
            </a:r>
          </a:p>
          <a:p>
            <a:pPr marL="742950" lvl="1" indent="-285750"/>
            <a:r>
              <a:rPr lang="en-US" sz="1600" smtClean="0"/>
              <a:t>Evaluate relative to risk</a:t>
            </a:r>
          </a:p>
          <a:p>
            <a:pPr marL="1143000" lvl="2" indent="-228600"/>
            <a:r>
              <a:rPr lang="en-US" sz="1400" b="1" smtClean="0"/>
              <a:t>ROE versus Cost of Equity</a:t>
            </a:r>
          </a:p>
          <a:p>
            <a:pPr marL="1143000" lvl="2" indent="-228600"/>
            <a:r>
              <a:rPr lang="en-US" sz="1400" b="1" smtClean="0"/>
              <a:t>ROIC versus weighted average cost of capital (weighted average of debt and equity)</a:t>
            </a:r>
          </a:p>
        </p:txBody>
      </p:sp>
      <p:sp>
        <p:nvSpPr>
          <p:cNvPr id="26627" name="Rectangle 3"/>
          <p:cNvSpPr>
            <a:spLocks noGrp="1" noChangeArrowheads="1"/>
          </p:cNvSpPr>
          <p:nvPr>
            <p:ph type="title"/>
          </p:nvPr>
        </p:nvSpPr>
        <p:spPr/>
        <p:txBody>
          <a:bodyPr/>
          <a:lstStyle/>
          <a:p>
            <a:r>
              <a:rPr lang="en-US" sz="1800" smtClean="0"/>
              <a:t>Class 1: Financial Indicators of Management Performance</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Problem with Traditional Performance Measures in Project Finance</a:t>
            </a:r>
          </a:p>
        </p:txBody>
      </p:sp>
      <p:sp>
        <p:nvSpPr>
          <p:cNvPr id="27651" name="Rectangle 3"/>
          <p:cNvSpPr>
            <a:spLocks noGrp="1" noChangeArrowheads="1"/>
          </p:cNvSpPr>
          <p:nvPr>
            <p:ph type="body" idx="1"/>
          </p:nvPr>
        </p:nvSpPr>
        <p:spPr/>
        <p:txBody>
          <a:bodyPr/>
          <a:lstStyle/>
          <a:p>
            <a:r>
              <a:rPr lang="en-US" smtClean="0"/>
              <a:t>Investment declines to zero at the end of the project</a:t>
            </a:r>
          </a:p>
          <a:p>
            <a:r>
              <a:rPr lang="en-US" smtClean="0"/>
              <a:t>Cash flow is reasonably similar over the life of the project</a:t>
            </a:r>
          </a:p>
          <a:p>
            <a:pPr lvl="1"/>
            <a:r>
              <a:rPr lang="en-US" smtClean="0"/>
              <a:t>Therefore, the cash flow to invested capital increases as the project ages.</a:t>
            </a:r>
          </a:p>
          <a:p>
            <a:pPr lvl="1"/>
            <a:r>
              <a:rPr lang="en-US" smtClean="0"/>
              <a:t>One cannot interpret the cash flow to invested capital</a:t>
            </a:r>
          </a:p>
          <a:p>
            <a:r>
              <a:rPr lang="en-US" smtClean="0"/>
              <a:t>Income is influenced by depreciation charges</a:t>
            </a:r>
          </a:p>
          <a:p>
            <a:r>
              <a:rPr lang="en-US" smtClean="0"/>
              <a:t>Weighted average cost of capital is not constant</a:t>
            </a:r>
          </a:p>
          <a:p>
            <a:r>
              <a:rPr lang="en-US" smtClean="0"/>
              <a:t>Income can be negative in early years because of high depreciation charges and because of high interest charges before debt is repaid.</a:t>
            </a:r>
          </a:p>
          <a:p>
            <a:pPr lvl="1"/>
            <a:r>
              <a:rPr lang="en-US" smtClean="0"/>
              <a:t>Income to invested capital and income to equity ratios are very distorted for projects. </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Performance Measures in Project Finance</a:t>
            </a:r>
          </a:p>
        </p:txBody>
      </p:sp>
      <p:sp>
        <p:nvSpPr>
          <p:cNvPr id="28675" name="Rectangle 3"/>
          <p:cNvSpPr>
            <a:spLocks noGrp="1" noChangeArrowheads="1"/>
          </p:cNvSpPr>
          <p:nvPr>
            <p:ph type="body" idx="1"/>
          </p:nvPr>
        </p:nvSpPr>
        <p:spPr/>
        <p:txBody>
          <a:bodyPr/>
          <a:lstStyle/>
          <a:p>
            <a:r>
              <a:rPr lang="en-US" smtClean="0"/>
              <a:t>Projects are generally not listed</a:t>
            </a:r>
          </a:p>
          <a:p>
            <a:pPr lvl="1"/>
            <a:r>
              <a:rPr lang="en-US" smtClean="0"/>
              <a:t>Cannot compare market value with book value or replacement cost</a:t>
            </a:r>
          </a:p>
          <a:p>
            <a:r>
              <a:rPr lang="en-US" smtClean="0"/>
              <a:t>Equity IRR involves projections of cash flow</a:t>
            </a:r>
          </a:p>
          <a:p>
            <a:pPr lvl="1"/>
            <a:r>
              <a:rPr lang="en-US" smtClean="0"/>
              <a:t>One cannot evaluate a single year and determine if the target IRR has been achieved.</a:t>
            </a:r>
          </a:p>
          <a:p>
            <a:r>
              <a:rPr lang="en-US" smtClean="0"/>
              <a:t>Alternatives</a:t>
            </a:r>
          </a:p>
          <a:p>
            <a:pPr lvl="1"/>
            <a:r>
              <a:rPr lang="en-US" smtClean="0"/>
              <a:t>IRR using historic and projected data (PFI)</a:t>
            </a:r>
          </a:p>
          <a:p>
            <a:pPr lvl="1"/>
            <a:r>
              <a:rPr lang="en-US" smtClean="0"/>
              <a:t>Cash flow to initial invested capital. (Return on Initial Investment or return on initial equity)</a:t>
            </a:r>
          </a:p>
          <a:p>
            <a:endParaRPr lang="en-US" smtClean="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Simple Illustration of Returns</a:t>
            </a:r>
          </a:p>
        </p:txBody>
      </p:sp>
      <p:sp>
        <p:nvSpPr>
          <p:cNvPr id="29699" name="Rectangle 3"/>
          <p:cNvSpPr>
            <a:spLocks noGrp="1" noChangeArrowheads="1"/>
          </p:cNvSpPr>
          <p:nvPr>
            <p:ph type="body" idx="1"/>
          </p:nvPr>
        </p:nvSpPr>
        <p:spPr/>
        <p:txBody>
          <a:bodyPr/>
          <a:lstStyle/>
          <a:p>
            <a:r>
              <a:rPr lang="en-US" smtClean="0"/>
              <a:t>Alternative return measures</a:t>
            </a:r>
          </a:p>
          <a:p>
            <a:pPr lvl="1"/>
            <a:r>
              <a:rPr lang="en-US" smtClean="0"/>
              <a:t>Return on book equity</a:t>
            </a:r>
          </a:p>
          <a:p>
            <a:pPr lvl="1"/>
            <a:r>
              <a:rPr lang="en-US" smtClean="0"/>
              <a:t>Return on equity invested</a:t>
            </a:r>
          </a:p>
          <a:p>
            <a:pPr lvl="1"/>
            <a:r>
              <a:rPr lang="en-US" smtClean="0"/>
              <a:t>IRR on Equity</a:t>
            </a:r>
          </a:p>
          <a:p>
            <a:pPr lvl="1"/>
            <a:r>
              <a:rPr lang="en-US" smtClean="0"/>
              <a:t>Modified IRR on Equity</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ctrTitle"/>
          </p:nvPr>
        </p:nvSpPr>
        <p:spPr/>
        <p:txBody>
          <a:bodyPr/>
          <a:lstStyle/>
          <a:p>
            <a:r>
              <a:rPr lang="en-US" smtClean="0"/>
              <a:t>IRR and Valuation Analysis</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Illustration of Return on Invested Capital and Cash Flow to Invested Capital in Project Finance</a:t>
            </a:r>
          </a:p>
        </p:txBody>
      </p:sp>
      <p:pic>
        <p:nvPicPr>
          <p:cNvPr id="31747" name="Picture 3"/>
          <p:cNvPicPr>
            <a:picLocks noChangeAspect="1" noChangeArrowheads="1"/>
          </p:cNvPicPr>
          <p:nvPr>
            <p:ph type="body" idx="1"/>
          </p:nvPr>
        </p:nvPicPr>
        <p:blipFill>
          <a:blip r:embed="rId2" cstate="print"/>
          <a:srcRect/>
          <a:stretch>
            <a:fillRect/>
          </a:stretch>
        </p:blipFill>
        <p:spPr>
          <a:noFill/>
        </p:spPr>
      </p:pic>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Objective of Discussion</a:t>
            </a:r>
          </a:p>
        </p:txBody>
      </p:sp>
      <p:sp>
        <p:nvSpPr>
          <p:cNvPr id="5123" name="Rectangle 3"/>
          <p:cNvSpPr>
            <a:spLocks noGrp="1" noChangeArrowheads="1"/>
          </p:cNvSpPr>
          <p:nvPr>
            <p:ph type="body" idx="1"/>
          </p:nvPr>
        </p:nvSpPr>
        <p:spPr/>
        <p:txBody>
          <a:bodyPr/>
          <a:lstStyle/>
          <a:p>
            <a:r>
              <a:rPr lang="en-US" smtClean="0"/>
              <a:t>How projects are valued by equity sponsors and how the creditworthiness of projects is assessed by lenders.</a:t>
            </a:r>
          </a:p>
          <a:p>
            <a:r>
              <a:rPr lang="en-US" smtClean="0"/>
              <a:t>Understand the main forms of financial ratios used in project finance and be able to review typical financial covenants.</a:t>
            </a:r>
          </a:p>
          <a:p>
            <a:r>
              <a:rPr lang="en-US" smtClean="0"/>
              <a:t>Understand how to measure compliance with financial ratios and their shortcomings when used to protect lenders (i.e. common methods borrowers use to subvert them).</a:t>
            </a:r>
          </a:p>
          <a:p>
            <a:r>
              <a:rPr lang="en-US" smtClean="0"/>
              <a:t>The main issues boil down to:</a:t>
            </a:r>
          </a:p>
          <a:p>
            <a:pPr lvl="1"/>
            <a:r>
              <a:rPr lang="en-US" smtClean="0"/>
              <a:t>What is the Equity IRR required by investors</a:t>
            </a:r>
          </a:p>
          <a:p>
            <a:pPr lvl="1"/>
            <a:r>
              <a:rPr lang="en-US" smtClean="0"/>
              <a:t>What is the DSCR for different types of projects</a:t>
            </a:r>
          </a:p>
          <a:p>
            <a:pPr lvl="1"/>
            <a:r>
              <a:rPr lang="en-US" smtClean="0"/>
              <a:t>How to compute the risk rating of projects</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Project Finance and Finance Theory</a:t>
            </a:r>
          </a:p>
        </p:txBody>
      </p:sp>
      <p:sp>
        <p:nvSpPr>
          <p:cNvPr id="32771" name="Rectangle 3"/>
          <p:cNvSpPr>
            <a:spLocks noGrp="1" noChangeArrowheads="1"/>
          </p:cNvSpPr>
          <p:nvPr>
            <p:ph type="body" idx="1"/>
          </p:nvPr>
        </p:nvSpPr>
        <p:spPr/>
        <p:txBody>
          <a:bodyPr/>
          <a:lstStyle/>
          <a:p>
            <a:r>
              <a:rPr lang="en-US" sz="1600" smtClean="0"/>
              <a:t>Project Finance is a unique financial instrument in its ability to measure risk.  Projects are built as a function of the amount of debt financing that can be raised. Project Finance is driven by the incentive to maximize debt capacity and can be used to assess risk.</a:t>
            </a:r>
          </a:p>
          <a:p>
            <a:r>
              <a:rPr lang="en-US" sz="1600" smtClean="0"/>
              <a:t>One issue in project finance is establishing the discount rate and risk measurement using capital asset pricing models.</a:t>
            </a:r>
          </a:p>
          <a:p>
            <a:r>
              <a:rPr lang="en-US" sz="1600" smtClean="0"/>
              <a:t>Financial principles of efficient markets, market expectations and event studies lie behind a number of project finance modeling concepts.</a:t>
            </a:r>
          </a:p>
          <a:p>
            <a:r>
              <a:rPr lang="en-US" sz="1600" smtClean="0"/>
              <a:t>Option pricing model concepts can be used to measure value in project finance models</a:t>
            </a:r>
          </a:p>
          <a:p>
            <a:r>
              <a:rPr lang="en-US" sz="1600" smtClean="0"/>
              <a:t>Capital structure theory and analysis is basic to project finance</a:t>
            </a:r>
          </a:p>
          <a:p>
            <a:r>
              <a:rPr lang="en-US" sz="1600" smtClean="0"/>
              <a:t>Arbitrage concepts in portions of the analysis</a:t>
            </a:r>
          </a:p>
        </p:txBody>
      </p:sp>
    </p:spTree>
  </p:cSld>
  <p:clrMapOvr>
    <a:masterClrMapping/>
  </p:clrMapOvr>
  <p:transition>
    <p:zoom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Valuation Metrics in Project Finance and Corporate Finance</a:t>
            </a:r>
          </a:p>
        </p:txBody>
      </p:sp>
      <p:sp>
        <p:nvSpPr>
          <p:cNvPr id="33795" name="Rectangle 3"/>
          <p:cNvSpPr>
            <a:spLocks noGrp="1" noChangeArrowheads="1"/>
          </p:cNvSpPr>
          <p:nvPr>
            <p:ph type="body" sz="half" idx="1"/>
          </p:nvPr>
        </p:nvSpPr>
        <p:spPr>
          <a:xfrm>
            <a:off x="762000" y="1524000"/>
            <a:ext cx="3846513" cy="4572000"/>
          </a:xfrm>
        </p:spPr>
        <p:txBody>
          <a:bodyPr/>
          <a:lstStyle/>
          <a:p>
            <a:pPr marL="177800" indent="-177800"/>
            <a:r>
              <a:rPr lang="en-US" sz="1600" smtClean="0"/>
              <a:t>Project Finance Investment</a:t>
            </a:r>
          </a:p>
          <a:p>
            <a:pPr marL="635000" lvl="1" indent="-177800"/>
            <a:r>
              <a:rPr lang="en-US" sz="1600" smtClean="0"/>
              <a:t>Equity IRR</a:t>
            </a:r>
          </a:p>
          <a:p>
            <a:pPr marL="635000" lvl="1" indent="-177800"/>
            <a:r>
              <a:rPr lang="en-US" sz="1600" smtClean="0"/>
              <a:t>Project IRR</a:t>
            </a:r>
          </a:p>
          <a:p>
            <a:pPr marL="635000" lvl="1" indent="-177800"/>
            <a:r>
              <a:rPr lang="en-US" sz="1600" smtClean="0"/>
              <a:t>Equity NPV</a:t>
            </a:r>
          </a:p>
          <a:p>
            <a:pPr marL="635000" lvl="1" indent="-177800"/>
            <a:r>
              <a:rPr lang="en-US" sz="1600" smtClean="0"/>
              <a:t>Project NPV</a:t>
            </a:r>
          </a:p>
          <a:p>
            <a:pPr marL="177800" indent="-177800"/>
            <a:r>
              <a:rPr lang="en-US" sz="1600" smtClean="0"/>
              <a:t>Project Finance Debt</a:t>
            </a:r>
          </a:p>
          <a:p>
            <a:pPr marL="635000" lvl="1" indent="-177800"/>
            <a:r>
              <a:rPr lang="en-US" sz="1600" smtClean="0"/>
              <a:t>DSCR</a:t>
            </a:r>
          </a:p>
          <a:p>
            <a:pPr marL="635000" lvl="1" indent="-177800"/>
            <a:r>
              <a:rPr lang="en-US" sz="1600" smtClean="0"/>
              <a:t>LLCR</a:t>
            </a:r>
          </a:p>
          <a:p>
            <a:pPr marL="635000" lvl="1" indent="-177800"/>
            <a:r>
              <a:rPr lang="en-US" sz="1600" smtClean="0"/>
              <a:t>PLCR</a:t>
            </a:r>
          </a:p>
          <a:p>
            <a:pPr marL="177800" indent="-177800"/>
            <a:r>
              <a:rPr lang="en-US" sz="1600" smtClean="0"/>
              <a:t>Liquidity</a:t>
            </a:r>
          </a:p>
          <a:p>
            <a:pPr marL="635000" lvl="1" indent="-177800"/>
            <a:r>
              <a:rPr lang="en-US" sz="1600" smtClean="0"/>
              <a:t>Debt Service Reserve</a:t>
            </a:r>
          </a:p>
        </p:txBody>
      </p:sp>
      <p:sp>
        <p:nvSpPr>
          <p:cNvPr id="33796" name="Rectangle 4"/>
          <p:cNvSpPr>
            <a:spLocks noGrp="1" noChangeArrowheads="1"/>
          </p:cNvSpPr>
          <p:nvPr>
            <p:ph type="body" sz="half" idx="2"/>
          </p:nvPr>
        </p:nvSpPr>
        <p:spPr>
          <a:xfrm>
            <a:off x="4764088" y="1524000"/>
            <a:ext cx="3846512" cy="4572000"/>
          </a:xfrm>
        </p:spPr>
        <p:txBody>
          <a:bodyPr/>
          <a:lstStyle/>
          <a:p>
            <a:pPr marL="228600" indent="-228600"/>
            <a:r>
              <a:rPr lang="en-US" sz="1600" smtClean="0"/>
              <a:t>Corporate Finance Valuation</a:t>
            </a:r>
          </a:p>
          <a:p>
            <a:pPr marL="457200" lvl="1" indent="114300"/>
            <a:r>
              <a:rPr lang="en-US" sz="1600" smtClean="0"/>
              <a:t>P/E Ratio</a:t>
            </a:r>
          </a:p>
          <a:p>
            <a:pPr marL="457200" lvl="1" indent="114300"/>
            <a:r>
              <a:rPr lang="en-US" sz="1600" smtClean="0"/>
              <a:t>EV/EBITDA </a:t>
            </a:r>
          </a:p>
          <a:p>
            <a:pPr marL="457200" lvl="1" indent="114300"/>
            <a:r>
              <a:rPr lang="en-US" sz="1600" smtClean="0"/>
              <a:t>Projected Dividend and Earnings</a:t>
            </a:r>
          </a:p>
          <a:p>
            <a:pPr marL="457200" lvl="1" indent="114300"/>
            <a:r>
              <a:rPr lang="en-US" sz="1600" smtClean="0"/>
              <a:t>Free Cash Flow</a:t>
            </a:r>
          </a:p>
          <a:p>
            <a:pPr marL="228600" indent="-228600"/>
            <a:r>
              <a:rPr lang="en-US" sz="1600" smtClean="0"/>
              <a:t>Corporate Finance Debt</a:t>
            </a:r>
          </a:p>
          <a:p>
            <a:pPr marL="457200" lvl="1" indent="114300"/>
            <a:r>
              <a:rPr lang="en-US" sz="1600" smtClean="0"/>
              <a:t>Times Interest Earned</a:t>
            </a:r>
          </a:p>
          <a:p>
            <a:pPr marL="457200" lvl="1" indent="114300"/>
            <a:r>
              <a:rPr lang="en-US" sz="1600" smtClean="0"/>
              <a:t>Debt to EBITDA</a:t>
            </a:r>
          </a:p>
          <a:p>
            <a:pPr marL="457200" lvl="1" indent="114300"/>
            <a:r>
              <a:rPr lang="en-US" sz="1600" smtClean="0"/>
              <a:t>Debt to Capital</a:t>
            </a:r>
          </a:p>
          <a:p>
            <a:pPr marL="228600" indent="-228600"/>
            <a:r>
              <a:rPr lang="en-US" sz="1600" smtClean="0"/>
              <a:t>Corporate Finance Liquidity</a:t>
            </a:r>
          </a:p>
          <a:p>
            <a:pPr marL="457200" lvl="1" indent="114300"/>
            <a:r>
              <a:rPr lang="en-US" sz="1600" smtClean="0"/>
              <a:t>Current Ratio; Quick Ratio</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Classic Valuation</a:t>
            </a:r>
          </a:p>
        </p:txBody>
      </p:sp>
      <p:sp>
        <p:nvSpPr>
          <p:cNvPr id="34819" name="Rectangle 3"/>
          <p:cNvSpPr>
            <a:spLocks noGrp="1" noChangeArrowheads="1"/>
          </p:cNvSpPr>
          <p:nvPr>
            <p:ph type="body" idx="1"/>
          </p:nvPr>
        </p:nvSpPr>
        <p:spPr/>
        <p:txBody>
          <a:bodyPr/>
          <a:lstStyle/>
          <a:p>
            <a:r>
              <a:rPr lang="en-US" smtClean="0"/>
              <a:t>PV of Cash Flows at the WACC gives Enterprise Value</a:t>
            </a:r>
          </a:p>
          <a:p>
            <a:r>
              <a:rPr lang="en-US" smtClean="0"/>
              <a:t>Enterprise Value less Net Debt is Equity Value</a:t>
            </a:r>
          </a:p>
          <a:p>
            <a:r>
              <a:rPr lang="en-US" smtClean="0"/>
              <a:t>IRR vs WACC is Value</a:t>
            </a:r>
          </a:p>
          <a:p>
            <a:r>
              <a:rPr lang="en-US" smtClean="0"/>
              <a:t>Project Finance Problems</a:t>
            </a:r>
          </a:p>
          <a:p>
            <a:pPr lvl="1"/>
            <a:r>
              <a:rPr lang="en-US" smtClean="0"/>
              <a:t>WACC is not constant</a:t>
            </a:r>
          </a:p>
          <a:p>
            <a:pPr lvl="1"/>
            <a:r>
              <a:rPr lang="en-US" smtClean="0"/>
              <a:t>Project Discount Rate not known</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Valuation Analysis in Project Finance</a:t>
            </a:r>
          </a:p>
        </p:txBody>
      </p:sp>
      <p:sp>
        <p:nvSpPr>
          <p:cNvPr id="35843" name="Rectangle 4"/>
          <p:cNvSpPr>
            <a:spLocks noGrp="1" noChangeArrowheads="1"/>
          </p:cNvSpPr>
          <p:nvPr>
            <p:ph type="body" idx="1"/>
          </p:nvPr>
        </p:nvSpPr>
        <p:spPr/>
        <p:txBody>
          <a:bodyPr/>
          <a:lstStyle/>
          <a:p>
            <a:pPr>
              <a:lnSpc>
                <a:spcPct val="80000"/>
              </a:lnSpc>
            </a:pPr>
            <a:r>
              <a:rPr lang="en-US" sz="1400" smtClean="0"/>
              <a:t>Basic Valuation</a:t>
            </a:r>
          </a:p>
          <a:p>
            <a:pPr lvl="1">
              <a:lnSpc>
                <a:spcPct val="80000"/>
              </a:lnSpc>
            </a:pPr>
            <a:r>
              <a:rPr lang="en-US" sz="1400" smtClean="0"/>
              <a:t>IRR’s to value a project in base and sensitivity case</a:t>
            </a:r>
          </a:p>
          <a:p>
            <a:pPr lvl="1">
              <a:lnSpc>
                <a:spcPct val="80000"/>
              </a:lnSpc>
            </a:pPr>
            <a:r>
              <a:rPr lang="en-US" sz="1400" smtClean="0"/>
              <a:t>DSCR’s to evaluate the value of debt in alternative cases</a:t>
            </a:r>
          </a:p>
          <a:p>
            <a:pPr lvl="1">
              <a:lnSpc>
                <a:spcPct val="80000"/>
              </a:lnSpc>
            </a:pPr>
            <a:r>
              <a:rPr lang="en-US" sz="1400" smtClean="0"/>
              <a:t>Compute value of contract and contract prices</a:t>
            </a:r>
          </a:p>
          <a:p>
            <a:pPr lvl="1">
              <a:lnSpc>
                <a:spcPct val="80000"/>
              </a:lnSpc>
            </a:pPr>
            <a:r>
              <a:rPr lang="en-US" sz="1400" smtClean="0"/>
              <a:t>Debt sizing to achieve DSCR’s</a:t>
            </a:r>
          </a:p>
          <a:p>
            <a:pPr>
              <a:lnSpc>
                <a:spcPct val="80000"/>
              </a:lnSpc>
            </a:pPr>
            <a:r>
              <a:rPr lang="en-US" sz="1400" smtClean="0"/>
              <a:t>More Subtle Valuation Issues</a:t>
            </a:r>
          </a:p>
          <a:p>
            <a:pPr lvl="1">
              <a:lnSpc>
                <a:spcPct val="80000"/>
              </a:lnSpc>
            </a:pPr>
            <a:r>
              <a:rPr lang="en-US" sz="1400" smtClean="0"/>
              <a:t>Value (costs and benefits) of covenants for alternative transactions</a:t>
            </a:r>
          </a:p>
          <a:p>
            <a:pPr lvl="1">
              <a:lnSpc>
                <a:spcPct val="80000"/>
              </a:lnSpc>
            </a:pPr>
            <a:r>
              <a:rPr lang="en-US" sz="1400" smtClean="0"/>
              <a:t>Evaluate the pricing on senior versus subordinated debt facilities</a:t>
            </a:r>
          </a:p>
          <a:p>
            <a:pPr lvl="1">
              <a:lnSpc>
                <a:spcPct val="80000"/>
              </a:lnSpc>
            </a:pPr>
            <a:r>
              <a:rPr lang="en-US" sz="1400" smtClean="0"/>
              <a:t>Compute the cost and benefits of alternative contract provisions</a:t>
            </a:r>
          </a:p>
          <a:p>
            <a:pPr lvl="2">
              <a:lnSpc>
                <a:spcPct val="80000"/>
              </a:lnSpc>
            </a:pPr>
            <a:r>
              <a:rPr lang="en-US" sz="1200" smtClean="0"/>
              <a:t>Covenant levels</a:t>
            </a:r>
          </a:p>
          <a:p>
            <a:pPr lvl="2">
              <a:lnSpc>
                <a:spcPct val="80000"/>
              </a:lnSpc>
            </a:pPr>
            <a:r>
              <a:rPr lang="en-US" sz="1200" smtClean="0"/>
              <a:t>Debt service reserve amounts</a:t>
            </a:r>
          </a:p>
          <a:p>
            <a:pPr lvl="2">
              <a:lnSpc>
                <a:spcPct val="80000"/>
              </a:lnSpc>
            </a:pPr>
            <a:r>
              <a:rPr lang="en-US" sz="1200" smtClean="0"/>
              <a:t>Liquidated damage levels</a:t>
            </a:r>
          </a:p>
          <a:p>
            <a:pPr>
              <a:lnSpc>
                <a:spcPct val="80000"/>
              </a:lnSpc>
            </a:pPr>
            <a:r>
              <a:rPr lang="en-US" sz="1400" smtClean="0"/>
              <a:t>Value of Equity Tranches</a:t>
            </a:r>
          </a:p>
          <a:p>
            <a:pPr lvl="1">
              <a:lnSpc>
                <a:spcPct val="80000"/>
              </a:lnSpc>
            </a:pPr>
            <a:r>
              <a:rPr lang="en-US" sz="1400" smtClean="0"/>
              <a:t>Evaluate the value of options in contracts</a:t>
            </a:r>
          </a:p>
          <a:p>
            <a:pPr>
              <a:lnSpc>
                <a:spcPct val="80000"/>
              </a:lnSpc>
            </a:pPr>
            <a:endParaRPr lang="en-US" sz="1400" smtClean="0"/>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IRR Issues</a:t>
            </a:r>
          </a:p>
        </p:txBody>
      </p:sp>
      <p:sp>
        <p:nvSpPr>
          <p:cNvPr id="36867" name="Rectangle 3"/>
          <p:cNvSpPr>
            <a:spLocks noGrp="1" noChangeArrowheads="1"/>
          </p:cNvSpPr>
          <p:nvPr>
            <p:ph type="body" idx="1"/>
          </p:nvPr>
        </p:nvSpPr>
        <p:spPr/>
        <p:txBody>
          <a:bodyPr/>
          <a:lstStyle/>
          <a:p>
            <a:r>
              <a:rPr lang="en-US" smtClean="0"/>
              <a:t>Basic Notion of IRR</a:t>
            </a:r>
          </a:p>
          <a:p>
            <a:pPr lvl="1"/>
            <a:r>
              <a:rPr lang="en-US" smtClean="0"/>
              <a:t>Rate of return</a:t>
            </a:r>
          </a:p>
          <a:p>
            <a:pPr lvl="1"/>
            <a:r>
              <a:rPr lang="en-US" smtClean="0"/>
              <a:t>Number such that NPV is zero</a:t>
            </a:r>
          </a:p>
          <a:p>
            <a:r>
              <a:rPr lang="en-US" smtClean="0"/>
              <a:t>IRR Timing</a:t>
            </a:r>
          </a:p>
          <a:p>
            <a:pPr lvl="1"/>
            <a:r>
              <a:rPr lang="en-US" smtClean="0"/>
              <a:t>Use XIRR for timing issues</a:t>
            </a:r>
          </a:p>
          <a:p>
            <a:pPr lvl="1"/>
            <a:r>
              <a:rPr lang="en-US" smtClean="0"/>
              <a:t>Need small negative number to start</a:t>
            </a:r>
          </a:p>
          <a:p>
            <a:r>
              <a:rPr lang="en-US" smtClean="0"/>
              <a:t>MIRR</a:t>
            </a:r>
          </a:p>
          <a:p>
            <a:pPr lvl="1"/>
            <a:r>
              <a:rPr lang="en-US" smtClean="0"/>
              <a:t>Re-investment</a:t>
            </a:r>
          </a:p>
          <a:p>
            <a:pPr lvl="1"/>
            <a:r>
              <a:rPr lang="en-US" smtClean="0"/>
              <a:t>Value of Project</a:t>
            </a: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IRR Mathematics</a:t>
            </a:r>
          </a:p>
        </p:txBody>
      </p:sp>
      <p:sp>
        <p:nvSpPr>
          <p:cNvPr id="37891" name="Rectangle 3"/>
          <p:cNvSpPr>
            <a:spLocks noGrp="1" noChangeArrowheads="1"/>
          </p:cNvSpPr>
          <p:nvPr>
            <p:ph type="body" idx="1"/>
          </p:nvPr>
        </p:nvSpPr>
        <p:spPr/>
        <p:txBody>
          <a:bodyPr/>
          <a:lstStyle/>
          <a:p>
            <a:r>
              <a:rPr lang="en-US" smtClean="0"/>
              <a:t>IRR is simply rate of return</a:t>
            </a:r>
          </a:p>
          <a:p>
            <a:pPr lvl="1"/>
            <a:r>
              <a:rPr lang="en-US" smtClean="0"/>
              <a:t>Example: Invest 100 and receive 120 in 1 year</a:t>
            </a:r>
          </a:p>
          <a:p>
            <a:pPr lvl="1"/>
            <a:r>
              <a:rPr lang="en-US" smtClean="0"/>
              <a:t>IRR = 120/100 = 120% - 100% = 20%</a:t>
            </a:r>
          </a:p>
          <a:p>
            <a:r>
              <a:rPr lang="en-US" smtClean="0"/>
              <a:t>If the cash flow is over two years</a:t>
            </a:r>
          </a:p>
          <a:p>
            <a:pPr lvl="1"/>
            <a:r>
              <a:rPr lang="en-US" smtClean="0"/>
              <a:t>IRR = -100 , 60 , 60 </a:t>
            </a:r>
            <a:r>
              <a:rPr lang="en-US" smtClean="0">
                <a:sym typeface="Wingdings" pitchFamily="2" charset="2"/>
              </a:rPr>
              <a:t> 13.07%</a:t>
            </a:r>
          </a:p>
          <a:p>
            <a:pPr lvl="1"/>
            <a:r>
              <a:rPr lang="en-US" smtClean="0">
                <a:sym typeface="Wingdings" pitchFamily="2" charset="2"/>
              </a:rPr>
              <a:t>Modified IRR with 5% Re-investment</a:t>
            </a:r>
          </a:p>
          <a:p>
            <a:pPr lvl="1"/>
            <a:r>
              <a:rPr lang="en-US" smtClean="0">
                <a:sym typeface="Wingdings" pitchFamily="2" charset="2"/>
              </a:rPr>
              <a:t>60 receives 5% in year two  60 x (1.05) = 63</a:t>
            </a:r>
          </a:p>
          <a:p>
            <a:pPr lvl="1"/>
            <a:r>
              <a:rPr lang="en-US" smtClean="0">
                <a:sym typeface="Wingdings" pitchFamily="2" charset="2"/>
              </a:rPr>
              <a:t>Plus final 60 = 123</a:t>
            </a:r>
          </a:p>
          <a:p>
            <a:pPr lvl="1"/>
            <a:r>
              <a:rPr lang="en-US" smtClean="0">
                <a:sym typeface="Wingdings" pitchFamily="2" charset="2"/>
              </a:rPr>
              <a:t>MIRR = (123/100)^(1/2) - 1 = 10.9%</a:t>
            </a:r>
            <a:endParaRPr lang="en-US" smtClean="0"/>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Equity Cash Flow</a:t>
            </a:r>
          </a:p>
        </p:txBody>
      </p:sp>
      <p:sp>
        <p:nvSpPr>
          <p:cNvPr id="38915" name="Rectangle 3"/>
          <p:cNvSpPr>
            <a:spLocks noGrp="1" noChangeArrowheads="1"/>
          </p:cNvSpPr>
          <p:nvPr>
            <p:ph type="body" idx="1"/>
          </p:nvPr>
        </p:nvSpPr>
        <p:spPr/>
        <p:txBody>
          <a:bodyPr/>
          <a:lstStyle/>
          <a:p>
            <a:pPr marL="406400" indent="-406400">
              <a:lnSpc>
                <a:spcPct val="90000"/>
              </a:lnSpc>
            </a:pPr>
            <a:r>
              <a:rPr lang="en-US" smtClean="0"/>
              <a:t>Equity cash flow consists of money that is spent by owners in the project relative to the distributions made to the owners.  Equity cash flow can be computed from the cash flow statement.</a:t>
            </a:r>
          </a:p>
          <a:p>
            <a:pPr marL="1371600" lvl="2" indent="-279400">
              <a:lnSpc>
                <a:spcPct val="90000"/>
              </a:lnSpc>
            </a:pPr>
            <a:r>
              <a:rPr lang="en-US" smtClean="0"/>
              <a:t>Equity Investment During Development (negative)</a:t>
            </a:r>
          </a:p>
          <a:p>
            <a:pPr marL="1371600" lvl="2" indent="-279400">
              <a:lnSpc>
                <a:spcPct val="90000"/>
              </a:lnSpc>
            </a:pPr>
            <a:r>
              <a:rPr lang="en-US" smtClean="0"/>
              <a:t>Dividends During Investment (positive)</a:t>
            </a:r>
          </a:p>
          <a:p>
            <a:pPr marL="406400" indent="-406400">
              <a:lnSpc>
                <a:spcPct val="90000"/>
              </a:lnSpc>
            </a:pPr>
            <a:r>
              <a:rPr lang="en-US" smtClean="0"/>
              <a:t>Since a project does not re-invest income into other activities, the residual cash flow – the end of the cash flow waterfall -- comes in the form of dividends.</a:t>
            </a:r>
          </a:p>
          <a:p>
            <a:pPr marL="406400" indent="-406400">
              <a:lnSpc>
                <a:spcPct val="90000"/>
              </a:lnSpc>
            </a:pPr>
            <a:r>
              <a:rPr lang="en-US" smtClean="0"/>
              <a:t>Equity cash flow is the negative of the equity investment during the construction period and the positive dividends later on.</a:t>
            </a:r>
          </a:p>
          <a:p>
            <a:pPr marL="406400" indent="-406400">
              <a:lnSpc>
                <a:spcPct val="90000"/>
              </a:lnSpc>
            </a:pPr>
            <a:r>
              <a:rPr lang="en-US" smtClean="0"/>
              <a:t>The equity IRR is computed from the equity cash flows – it is the rate of return earned on the investment.</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Equity Internal Rate of Return</a:t>
            </a:r>
          </a:p>
        </p:txBody>
      </p:sp>
      <p:sp>
        <p:nvSpPr>
          <p:cNvPr id="39939" name="Rectangle 3"/>
          <p:cNvSpPr>
            <a:spLocks noGrp="1" noChangeArrowheads="1"/>
          </p:cNvSpPr>
          <p:nvPr>
            <p:ph type="body" idx="1"/>
          </p:nvPr>
        </p:nvSpPr>
        <p:spPr/>
        <p:txBody>
          <a:bodyPr/>
          <a:lstStyle/>
          <a:p>
            <a:pPr marL="342900" indent="-342900">
              <a:lnSpc>
                <a:spcPct val="90000"/>
              </a:lnSpc>
            </a:pPr>
            <a:r>
              <a:rPr lang="en-US" sz="1600" smtClean="0"/>
              <a:t>Since a project does not re-invest income into other activities, the residual cash flow comes in the form of dividends.</a:t>
            </a:r>
          </a:p>
          <a:p>
            <a:pPr marL="342900" indent="-342900">
              <a:lnSpc>
                <a:spcPct val="90000"/>
              </a:lnSpc>
            </a:pPr>
            <a:r>
              <a:rPr lang="en-US" sz="1600" smtClean="0"/>
              <a:t>Equity cash flow is the negative of the equity investment during the construction period and the positive dividends later on.</a:t>
            </a:r>
          </a:p>
          <a:p>
            <a:pPr marL="342900" indent="-342900">
              <a:lnSpc>
                <a:spcPct val="90000"/>
              </a:lnSpc>
            </a:pPr>
            <a:r>
              <a:rPr lang="en-US" sz="1600" smtClean="0"/>
              <a:t>The equity IRR is computed from the equity cash flows – it is the rate of return earned on the investment.</a:t>
            </a:r>
          </a:p>
          <a:p>
            <a:pPr marL="742950" lvl="1" indent="-285750">
              <a:lnSpc>
                <a:spcPct val="90000"/>
              </a:lnSpc>
            </a:pPr>
            <a:r>
              <a:rPr lang="en-US" sz="1600" smtClean="0"/>
              <a:t>Compute IRR on equity using the excel IRR formula on the equity cash flow (you may have to use a guess at the end of the formula)</a:t>
            </a:r>
          </a:p>
          <a:p>
            <a:pPr marL="742950" lvl="1" indent="-285750">
              <a:lnSpc>
                <a:spcPct val="90000"/>
              </a:lnSpc>
            </a:pPr>
            <a:r>
              <a:rPr lang="en-US" sz="1600" smtClean="0"/>
              <a:t>It does not matter whether there are leading or trailing zeros in the IRR formula</a:t>
            </a:r>
          </a:p>
          <a:p>
            <a:pPr marL="742950" lvl="1" indent="-285750">
              <a:lnSpc>
                <a:spcPct val="90000"/>
              </a:lnSpc>
            </a:pPr>
            <a:r>
              <a:rPr lang="en-US" sz="1600" smtClean="0"/>
              <a:t>The IRR formula assumes that cash flows occur at the end of each period.  If the flows do not occur at the end of the period, you can use the xirr function and put in the dates the cash flows are assumed to occur.</a:t>
            </a: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Current  Market</a:t>
            </a:r>
          </a:p>
        </p:txBody>
      </p:sp>
      <p:sp>
        <p:nvSpPr>
          <p:cNvPr id="40963" name="Content Placeholder 2"/>
          <p:cNvSpPr>
            <a:spLocks noGrp="1"/>
          </p:cNvSpPr>
          <p:nvPr>
            <p:ph idx="1"/>
          </p:nvPr>
        </p:nvSpPr>
        <p:spPr/>
        <p:txBody>
          <a:bodyPr/>
          <a:lstStyle/>
          <a:p>
            <a:r>
              <a:rPr lang="en-US" sz="1400" smtClean="0"/>
              <a:t>Middle East</a:t>
            </a:r>
          </a:p>
          <a:p>
            <a:pPr lvl="1"/>
            <a:r>
              <a:rPr lang="en-US" sz="1400" smtClean="0"/>
              <a:t>IRR 10-12%</a:t>
            </a:r>
          </a:p>
          <a:p>
            <a:pPr lvl="1"/>
            <a:r>
              <a:rPr lang="en-US" sz="1400" smtClean="0"/>
              <a:t>DSCR 1.2-1.3</a:t>
            </a:r>
          </a:p>
          <a:p>
            <a:pPr lvl="1"/>
            <a:r>
              <a:rPr lang="en-US" sz="1400" smtClean="0"/>
              <a:t>Debt Tenor 17 ++yrs</a:t>
            </a:r>
          </a:p>
          <a:p>
            <a:r>
              <a:rPr lang="en-US" sz="1400" smtClean="0"/>
              <a:t>Africa</a:t>
            </a:r>
          </a:p>
          <a:p>
            <a:pPr lvl="1"/>
            <a:r>
              <a:rPr lang="en-US" sz="1400" smtClean="0"/>
              <a:t>IRR 19%</a:t>
            </a:r>
          </a:p>
          <a:p>
            <a:pPr lvl="1"/>
            <a:r>
              <a:rPr lang="en-US" sz="1400" smtClean="0"/>
              <a:t>DSCR 1.3-1.4</a:t>
            </a:r>
          </a:p>
          <a:p>
            <a:pPr lvl="1"/>
            <a:r>
              <a:rPr lang="en-US" sz="1400" smtClean="0"/>
              <a:t>Debt Tenor 10-15 yrs</a:t>
            </a:r>
          </a:p>
          <a:p>
            <a:r>
              <a:rPr lang="en-US" sz="1400" smtClean="0"/>
              <a:t>Vietnam</a:t>
            </a:r>
          </a:p>
          <a:p>
            <a:pPr lvl="1"/>
            <a:r>
              <a:rPr lang="en-US" sz="1400" smtClean="0"/>
              <a:t>IRR 13%</a:t>
            </a:r>
          </a:p>
          <a:p>
            <a:pPr lvl="1"/>
            <a:r>
              <a:rPr lang="en-US" sz="1400" smtClean="0"/>
              <a:t>	DSCR 1.3</a:t>
            </a:r>
          </a:p>
          <a:p>
            <a:pPr lvl="1"/>
            <a:r>
              <a:rPr lang="en-US" sz="1400" smtClean="0"/>
              <a:t>Debt Tenor 15 years</a:t>
            </a:r>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Equity Returns for Tollroads</a:t>
            </a:r>
          </a:p>
        </p:txBody>
      </p:sp>
      <p:sp>
        <p:nvSpPr>
          <p:cNvPr id="41987" name="Rectangle 3"/>
          <p:cNvSpPr>
            <a:spLocks noGrp="1" noChangeArrowheads="1"/>
          </p:cNvSpPr>
          <p:nvPr>
            <p:ph type="body" idx="1"/>
          </p:nvPr>
        </p:nvSpPr>
        <p:spPr/>
        <p:txBody>
          <a:bodyPr/>
          <a:lstStyle/>
          <a:p>
            <a:r>
              <a:rPr lang="en-US" smtClean="0"/>
              <a:t>The following slide shows equity returns over time and how they have come down</a:t>
            </a:r>
          </a:p>
          <a:p>
            <a:endParaRPr lang="en-US" smtClean="0"/>
          </a:p>
        </p:txBody>
      </p:sp>
      <p:pic>
        <p:nvPicPr>
          <p:cNvPr id="41988" name="Picture 4"/>
          <p:cNvPicPr>
            <a:picLocks noChangeAspect="1" noChangeArrowheads="1"/>
          </p:cNvPicPr>
          <p:nvPr/>
        </p:nvPicPr>
        <p:blipFill>
          <a:blip r:embed="rId2" cstate="print"/>
          <a:srcRect/>
          <a:stretch>
            <a:fillRect/>
          </a:stretch>
        </p:blipFill>
        <p:spPr bwMode="auto">
          <a:xfrm>
            <a:off x="1600200" y="2284413"/>
            <a:ext cx="5486400" cy="3713162"/>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ctrTitle"/>
          </p:nvPr>
        </p:nvSpPr>
        <p:spPr/>
        <p:txBody>
          <a:bodyPr/>
          <a:lstStyle/>
          <a:p>
            <a:pPr algn="l"/>
            <a:r>
              <a:rPr lang="en-US" smtClean="0"/>
              <a:t>Financial Statement Review</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Equity Returns and Re-Financing</a:t>
            </a:r>
          </a:p>
        </p:txBody>
      </p:sp>
      <p:pic>
        <p:nvPicPr>
          <p:cNvPr id="43011" name="Picture 4"/>
          <p:cNvPicPr>
            <a:picLocks noChangeAspect="1" noChangeArrowheads="1"/>
          </p:cNvPicPr>
          <p:nvPr>
            <p:ph idx="1"/>
          </p:nvPr>
        </p:nvPicPr>
        <p:blipFill>
          <a:blip r:embed="rId2" cstate="print"/>
          <a:srcRect/>
          <a:stretch>
            <a:fillRect/>
          </a:stretch>
        </p:blipFill>
        <p:spPr>
          <a:xfrm>
            <a:off x="1541463" y="1524000"/>
            <a:ext cx="6289675" cy="4572000"/>
          </a:xfrm>
        </p:spPr>
      </p:pic>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IRR on Wind Projects per FPL</a:t>
            </a:r>
          </a:p>
        </p:txBody>
      </p:sp>
      <p:sp>
        <p:nvSpPr>
          <p:cNvPr id="44035" name="Rectangle 3"/>
          <p:cNvSpPr>
            <a:spLocks noGrp="1" noChangeArrowheads="1"/>
          </p:cNvSpPr>
          <p:nvPr>
            <p:ph type="body" idx="1"/>
          </p:nvPr>
        </p:nvSpPr>
        <p:spPr/>
        <p:txBody>
          <a:bodyPr/>
          <a:lstStyle/>
          <a:p>
            <a:r>
              <a:rPr lang="en-US" smtClean="0"/>
              <a:t>Combination of all these elements, generally yield projects with prospective cash-on-cash internal rates of return of 10% or better, with 10% to 12% being typical. </a:t>
            </a:r>
          </a:p>
          <a:p>
            <a:r>
              <a:rPr lang="en-US" smtClean="0"/>
              <a:t>The increasing availability of capital seeking PTC and accelerated depreciation tax benefits has lowered the post-tax equity returns for non-utility investors to about 8.5%. </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Equity IRR Issues</a:t>
            </a:r>
          </a:p>
        </p:txBody>
      </p:sp>
      <p:sp>
        <p:nvSpPr>
          <p:cNvPr id="45059" name="Rectangle 3"/>
          <p:cNvSpPr>
            <a:spLocks noGrp="1" noChangeArrowheads="1"/>
          </p:cNvSpPr>
          <p:nvPr>
            <p:ph type="body" idx="1"/>
          </p:nvPr>
        </p:nvSpPr>
        <p:spPr/>
        <p:txBody>
          <a:bodyPr/>
          <a:lstStyle/>
          <a:p>
            <a:r>
              <a:rPr lang="en-US" smtClean="0"/>
              <a:t>While the equity IRR is the fundamental measure of return for a project, a number of ambiguities arise from its measurement.  Some of these include:</a:t>
            </a:r>
          </a:p>
          <a:p>
            <a:pPr lvl="1"/>
            <a:r>
              <a:rPr lang="en-US" smtClean="0"/>
              <a:t>Including shareholder subordinated loans in the calculation (these may depend on the tax law regarding the deductibility of interest for a particular country)</a:t>
            </a:r>
          </a:p>
          <a:p>
            <a:pPr lvl="1"/>
            <a:r>
              <a:rPr lang="en-US" smtClean="0"/>
              <a:t>Including development fees that are paid to the sponsor but do not cover out-of-pocket costs for consultants, lawyers etc. as a cash inflow in the equity IRR calculation</a:t>
            </a:r>
          </a:p>
          <a:p>
            <a:pPr lvl="1"/>
            <a:r>
              <a:rPr lang="en-US" smtClean="0"/>
              <a:t>Including assumptions with respect to debt re-financing which accelerates cash flows to equity holders.</a:t>
            </a:r>
          </a:p>
          <a:p>
            <a:r>
              <a:rPr lang="en-US" smtClean="0"/>
              <a:t>Basic rule: is money going into or out of the pockets of equity investors</a:t>
            </a:r>
          </a:p>
          <a:p>
            <a:pPr lvl="1"/>
            <a:endParaRPr lang="en-US" smtClean="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Free Cash Flow</a:t>
            </a:r>
          </a:p>
        </p:txBody>
      </p:sp>
      <p:sp>
        <p:nvSpPr>
          <p:cNvPr id="46083" name="Rectangle 4"/>
          <p:cNvSpPr>
            <a:spLocks noGrp="1" noChangeArrowheads="1"/>
          </p:cNvSpPr>
          <p:nvPr>
            <p:ph type="body" idx="1"/>
          </p:nvPr>
        </p:nvSpPr>
        <p:spPr/>
        <p:txBody>
          <a:bodyPr/>
          <a:lstStyle/>
          <a:p>
            <a:pPr>
              <a:lnSpc>
                <a:spcPct val="90000"/>
              </a:lnSpc>
            </a:pPr>
            <a:r>
              <a:rPr lang="en-US" smtClean="0"/>
              <a:t>Free Cash Flow (un-geared after tax cash flow)</a:t>
            </a:r>
          </a:p>
          <a:p>
            <a:pPr lvl="1">
              <a:lnSpc>
                <a:spcPct val="90000"/>
              </a:lnSpc>
            </a:pPr>
            <a:r>
              <a:rPr lang="en-US" smtClean="0"/>
              <a:t>Finance theory suggests analyzing free cash flow and the claims on free cash flow</a:t>
            </a:r>
          </a:p>
          <a:p>
            <a:pPr lvl="1">
              <a:lnSpc>
                <a:spcPct val="90000"/>
              </a:lnSpc>
            </a:pPr>
            <a:r>
              <a:rPr lang="en-US" smtClean="0"/>
              <a:t>PV of free cash flow discounted at the WACC defines the asset value or the Enterprise Value</a:t>
            </a:r>
          </a:p>
          <a:p>
            <a:pPr lvl="1">
              <a:lnSpc>
                <a:spcPct val="90000"/>
              </a:lnSpc>
            </a:pPr>
            <a:r>
              <a:rPr lang="en-US" smtClean="0"/>
              <a:t>Free cash flow is the same no matter how high or low the debt level.</a:t>
            </a:r>
          </a:p>
          <a:p>
            <a:pPr lvl="1">
              <a:lnSpc>
                <a:spcPct val="90000"/>
              </a:lnSpc>
            </a:pPr>
            <a:r>
              <a:rPr lang="en-US" smtClean="0"/>
              <a:t>Free cash flow determines the project IRR</a:t>
            </a:r>
          </a:p>
          <a:p>
            <a:pPr lvl="1">
              <a:lnSpc>
                <a:spcPct val="90000"/>
              </a:lnSpc>
            </a:pPr>
            <a:r>
              <a:rPr lang="en-US" smtClean="0"/>
              <a:t>Project IRR can be compared with the after-tax interest rate to determine the benefits from leverage</a:t>
            </a:r>
          </a:p>
          <a:p>
            <a:pPr lvl="1">
              <a:lnSpc>
                <a:spcPct val="90000"/>
              </a:lnSpc>
            </a:pPr>
            <a:r>
              <a:rPr lang="en-US" smtClean="0"/>
              <a:t>In contrast to free cash flow, equity cash flow should be discounted at a higher discount rate</a:t>
            </a:r>
          </a:p>
          <a:p>
            <a:pPr>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Discount Rates and Valuation for Real Estate Projects</a:t>
            </a:r>
          </a:p>
        </p:txBody>
      </p:sp>
      <p:sp>
        <p:nvSpPr>
          <p:cNvPr id="47107" name="Rectangle 3"/>
          <p:cNvSpPr>
            <a:spLocks noGrp="1" noChangeArrowheads="1"/>
          </p:cNvSpPr>
          <p:nvPr>
            <p:ph type="body" idx="1"/>
          </p:nvPr>
        </p:nvSpPr>
        <p:spPr/>
        <p:txBody>
          <a:bodyPr/>
          <a:lstStyle/>
          <a:p>
            <a:r>
              <a:rPr lang="en-US" smtClean="0"/>
              <a:t>Merrill Lynch performed a discounted cash flow (“DCF”) analysis on Equity Office, based on projections provided by our management. </a:t>
            </a:r>
          </a:p>
          <a:p>
            <a:pPr lvl="1"/>
            <a:r>
              <a:rPr lang="en-US" smtClean="0"/>
              <a:t>The illustrative present value indications of unlevered free cash flows for Equity Office for the years 2007 though 2010 using discount rates ranging from 7.25% to 7.75%, based on the estimated cost of capital of Equity Office, which included consideration of historical rates of return for publicly-traded common stocks, risks inherent in the industry and specific risks associated with the continuing operations of Equity Office on a standalone basis, </a:t>
            </a:r>
          </a:p>
          <a:p>
            <a:pPr lvl="1"/>
            <a:r>
              <a:rPr lang="en-US" smtClean="0"/>
              <a:t>The present value of the illustrative terminal value using estimated 2011 EBITDA based on terminal EBITDA multiples ranging from 17.5x to 18.5x, based upon total enterprise value to estimated 2007 EBITDA multiples for the selected comparable companies. </a:t>
            </a: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Free Cash Flow</a:t>
            </a:r>
          </a:p>
        </p:txBody>
      </p:sp>
      <p:sp>
        <p:nvSpPr>
          <p:cNvPr id="48131" name="Rectangle 3"/>
          <p:cNvSpPr>
            <a:spLocks noGrp="1" noChangeArrowheads="1"/>
          </p:cNvSpPr>
          <p:nvPr>
            <p:ph type="body" idx="1"/>
          </p:nvPr>
        </p:nvSpPr>
        <p:spPr/>
        <p:txBody>
          <a:bodyPr/>
          <a:lstStyle/>
          <a:p>
            <a:pPr marL="406400" indent="-406400">
              <a:lnSpc>
                <a:spcPct val="90000"/>
              </a:lnSpc>
            </a:pPr>
            <a:r>
              <a:rPr lang="en-US" sz="1400" smtClean="0"/>
              <a:t>Free cash flow can be computed from the income statement or from the cash flow statement.  The amount of free cash flow (free after all capital expenditures and operating expenses and taxes) is the sum of equity cash flow and debt service. </a:t>
            </a:r>
          </a:p>
          <a:p>
            <a:pPr marL="406400" indent="-406400">
              <a:lnSpc>
                <a:spcPct val="90000"/>
              </a:lnSpc>
            </a:pPr>
            <a:r>
              <a:rPr lang="en-US" sz="1400" smtClean="0"/>
              <a:t>From the cash flow statement, the formula is:</a:t>
            </a:r>
          </a:p>
          <a:p>
            <a:pPr marL="1790700" lvl="3" indent="-228600">
              <a:lnSpc>
                <a:spcPct val="90000"/>
              </a:lnSpc>
            </a:pPr>
            <a:r>
              <a:rPr lang="en-US" sz="1200" smtClean="0"/>
              <a:t>Cash Before Financing</a:t>
            </a:r>
          </a:p>
          <a:p>
            <a:pPr marL="1790700" lvl="3" indent="-228600">
              <a:lnSpc>
                <a:spcPct val="90000"/>
              </a:lnSpc>
            </a:pPr>
            <a:r>
              <a:rPr lang="en-US" sz="1200" smtClean="0"/>
              <a:t>Plus: Interest Expense</a:t>
            </a:r>
          </a:p>
          <a:p>
            <a:pPr marL="1790700" lvl="3" indent="-228600">
              <a:lnSpc>
                <a:spcPct val="90000"/>
              </a:lnSpc>
            </a:pPr>
            <a:r>
              <a:rPr lang="en-US" sz="1200" smtClean="0"/>
              <a:t>Less: Tax Shield on Interest</a:t>
            </a:r>
          </a:p>
          <a:p>
            <a:pPr marL="406400" indent="-406400">
              <a:lnSpc>
                <a:spcPct val="90000"/>
              </a:lnSpc>
            </a:pPr>
            <a:r>
              <a:rPr lang="en-US" sz="1400" smtClean="0"/>
              <a:t>From the income statement, the formula is:</a:t>
            </a:r>
          </a:p>
          <a:p>
            <a:pPr marL="1790700" lvl="3" indent="-228600">
              <a:lnSpc>
                <a:spcPct val="90000"/>
              </a:lnSpc>
            </a:pPr>
            <a:r>
              <a:rPr lang="en-US" sz="1200" smtClean="0"/>
              <a:t>EBITDA</a:t>
            </a:r>
          </a:p>
          <a:p>
            <a:pPr marL="1790700" lvl="3" indent="-228600">
              <a:lnSpc>
                <a:spcPct val="90000"/>
              </a:lnSpc>
            </a:pPr>
            <a:r>
              <a:rPr lang="en-US" sz="1200" smtClean="0"/>
              <a:t>Less: Taxes on EBIT</a:t>
            </a:r>
          </a:p>
          <a:p>
            <a:pPr marL="1790700" lvl="3" indent="-228600">
              <a:lnSpc>
                <a:spcPct val="90000"/>
              </a:lnSpc>
            </a:pPr>
            <a:r>
              <a:rPr lang="en-US" sz="1200" smtClean="0"/>
              <a:t>Less: Working Capital Investment</a:t>
            </a:r>
          </a:p>
          <a:p>
            <a:pPr marL="1790700" lvl="3" indent="-228600">
              <a:lnSpc>
                <a:spcPct val="90000"/>
              </a:lnSpc>
            </a:pPr>
            <a:r>
              <a:rPr lang="en-US" sz="1200" smtClean="0"/>
              <a:t>Less: Capital Expenditures</a:t>
            </a:r>
          </a:p>
          <a:p>
            <a:pPr marL="406400" indent="-406400">
              <a:lnSpc>
                <a:spcPct val="90000"/>
              </a:lnSpc>
            </a:pPr>
            <a:endParaRPr lang="en-US" sz="1400" smtClean="0"/>
          </a:p>
          <a:p>
            <a:pPr marL="406400" indent="-406400">
              <a:lnSpc>
                <a:spcPct val="90000"/>
              </a:lnSpc>
            </a:pPr>
            <a:r>
              <a:rPr lang="en-US" sz="1400" smtClean="0"/>
              <a:t>A complexity in measuring free cash flow is making adjustments for interest during construction.  Interest during construction would not exist with no debt financing and the tax deductions on the  depreciation portion that represents IDC would not exist.</a:t>
            </a:r>
          </a:p>
          <a:p>
            <a:pPr marL="406400" indent="-406400">
              <a:lnSpc>
                <a:spcPct val="90000"/>
              </a:lnSpc>
            </a:pPr>
            <a:r>
              <a:rPr lang="en-US" sz="1400" smtClean="0"/>
              <a:t>The first method is easier to compute, the second method is more intuitive.</a:t>
            </a: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Free Cash Flow Example</a:t>
            </a:r>
          </a:p>
        </p:txBody>
      </p:sp>
      <p:pic>
        <p:nvPicPr>
          <p:cNvPr id="49155" name="Picture 3"/>
          <p:cNvPicPr>
            <a:picLocks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IRR, NPV and other Issues</a:t>
            </a:r>
          </a:p>
        </p:txBody>
      </p:sp>
      <p:sp>
        <p:nvSpPr>
          <p:cNvPr id="50179" name="Rectangle 3"/>
          <p:cNvSpPr>
            <a:spLocks noGrp="1" noChangeArrowheads="1"/>
          </p:cNvSpPr>
          <p:nvPr>
            <p:ph type="body" idx="1"/>
          </p:nvPr>
        </p:nvSpPr>
        <p:spPr/>
        <p:txBody>
          <a:bodyPr/>
          <a:lstStyle/>
          <a:p>
            <a:r>
              <a:rPr lang="en-US" smtClean="0"/>
              <a:t>NPV calculations are misleading if used to compared two projects of different sizes</a:t>
            </a:r>
          </a:p>
          <a:p>
            <a:r>
              <a:rPr lang="en-US" smtClean="0"/>
              <a:t>IRR calculations exaggerate the value of early cash flows and understate the value of later cash flows</a:t>
            </a:r>
          </a:p>
          <a:p>
            <a:pPr lvl="1"/>
            <a:r>
              <a:rPr lang="en-US" smtClean="0"/>
              <a:t>Projects are exposed to non-traditional risks (discussed earlier).</a:t>
            </a:r>
          </a:p>
          <a:p>
            <a:pPr lvl="1"/>
            <a:r>
              <a:rPr lang="en-US" smtClean="0"/>
              <a:t>Have high and rapidly changing leverage.</a:t>
            </a:r>
          </a:p>
          <a:p>
            <a:pPr lvl="1"/>
            <a:r>
              <a:rPr lang="en-US" smtClean="0"/>
              <a:t>Typically have imbedded optionality.</a:t>
            </a:r>
          </a:p>
          <a:p>
            <a:pPr lvl="1"/>
            <a:r>
              <a:rPr lang="en-US" smtClean="0"/>
              <a:t>Projects have early, certain and large negative cash flows followed by uncertain positive cash flows. </a:t>
            </a:r>
          </a:p>
          <a:p>
            <a:endParaRPr lang="en-US" smtClean="0"/>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Project IRR versus Equity IRR</a:t>
            </a:r>
          </a:p>
        </p:txBody>
      </p:sp>
      <p:sp>
        <p:nvSpPr>
          <p:cNvPr id="51203" name="Rectangle 3"/>
          <p:cNvSpPr>
            <a:spLocks noGrp="1" noChangeArrowheads="1"/>
          </p:cNvSpPr>
          <p:nvPr>
            <p:ph type="body" idx="1"/>
          </p:nvPr>
        </p:nvSpPr>
        <p:spPr/>
        <p:txBody>
          <a:bodyPr/>
          <a:lstStyle/>
          <a:p>
            <a:pPr marL="228600" indent="-228600"/>
            <a:r>
              <a:rPr lang="en-US" sz="1600" smtClean="0"/>
              <a:t>A central issue in finance is equity valuation (P/E) versus enterprise valuation (EBITDA).  In project finance, the issue is whether investments should be assessed with project IRR on free cash flow or equity IRR on equity cash flow:</a:t>
            </a:r>
          </a:p>
          <a:p>
            <a:pPr marL="800100" lvl="1" indent="-228600"/>
            <a:r>
              <a:rPr lang="en-US" sz="1600" smtClean="0"/>
              <a:t>In theory valuation of a project is from free cash flow, and the capital structure is irrelevant.</a:t>
            </a:r>
          </a:p>
          <a:p>
            <a:pPr marL="800100" lvl="1" indent="-228600"/>
            <a:r>
              <a:rPr lang="en-US" sz="1600" smtClean="0"/>
              <a:t>A counter point is that financing provides essential valuation information on the risk and value of a project, this is how of banks and insurance companies are valued where financing drives value.</a:t>
            </a:r>
          </a:p>
          <a:p>
            <a:pPr marL="800100" lvl="1" indent="-228600"/>
            <a:r>
              <a:rPr lang="en-US" sz="1600" smtClean="0"/>
              <a:t>In project finance, the level of debt tells a lot about the risk of a project – if a project has more debt capacity, the free cash flows have less risk.</a:t>
            </a:r>
          </a:p>
          <a:p>
            <a:pPr marL="800100" lvl="1" indent="-228600"/>
            <a:r>
              <a:rPr lang="en-US" sz="1600" smtClean="0"/>
              <a:t>Begin with free cash flow and the project IRR to establish the “real” economics of the project.  Then evaluate financial criteria such as covenants with equity IRR. </a:t>
            </a:r>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09600" y="277813"/>
            <a:ext cx="8229600" cy="1143000"/>
          </a:xfrm>
        </p:spPr>
        <p:txBody>
          <a:bodyPr/>
          <a:lstStyle/>
          <a:p>
            <a:r>
              <a:rPr lang="en-US" smtClean="0"/>
              <a:t>Project</a:t>
            </a:r>
            <a:r>
              <a:rPr lang="en-US" b="0" smtClean="0"/>
              <a:t> </a:t>
            </a:r>
            <a:r>
              <a:rPr lang="en-US" smtClean="0"/>
              <a:t>Finance versus Traditional Investment Evaluation</a:t>
            </a:r>
          </a:p>
        </p:txBody>
      </p:sp>
      <p:sp>
        <p:nvSpPr>
          <p:cNvPr id="52227" name="Rectangle 3"/>
          <p:cNvSpPr>
            <a:spLocks noGrp="1" noChangeArrowheads="1"/>
          </p:cNvSpPr>
          <p:nvPr>
            <p:ph type="body" sz="half" idx="1"/>
          </p:nvPr>
        </p:nvSpPr>
        <p:spPr>
          <a:xfrm>
            <a:off x="304800" y="1524000"/>
            <a:ext cx="4267200" cy="4114800"/>
          </a:xfrm>
        </p:spPr>
        <p:txBody>
          <a:bodyPr/>
          <a:lstStyle/>
          <a:p>
            <a:pPr marL="342900" indent="-342900" algn="ctr">
              <a:buFontTx/>
              <a:buNone/>
            </a:pPr>
            <a:r>
              <a:rPr lang="en-US" sz="1600" u="sng" smtClean="0"/>
              <a:t>Traditional</a:t>
            </a:r>
          </a:p>
          <a:p>
            <a:pPr marL="742950" lvl="1" indent="-285750"/>
            <a:r>
              <a:rPr lang="en-US" sz="1600" smtClean="0"/>
              <a:t>Valuation driven by assessment of project IRR</a:t>
            </a:r>
          </a:p>
          <a:p>
            <a:pPr marL="742950" lvl="1" indent="-285750"/>
            <a:r>
              <a:rPr lang="en-US" sz="1600" smtClean="0"/>
              <a:t>Project IRR compared to all-equity cost of capital</a:t>
            </a:r>
          </a:p>
          <a:p>
            <a:pPr marL="742950" lvl="1" indent="-285750"/>
            <a:r>
              <a:rPr lang="en-US" sz="1600" smtClean="0"/>
              <a:t>Equity IRR and leverage do not impact investment decision</a:t>
            </a:r>
          </a:p>
        </p:txBody>
      </p:sp>
      <p:sp>
        <p:nvSpPr>
          <p:cNvPr id="52228" name="Rectangle 4"/>
          <p:cNvSpPr>
            <a:spLocks noGrp="1" noChangeArrowheads="1"/>
          </p:cNvSpPr>
          <p:nvPr>
            <p:ph type="body" sz="half" idx="2"/>
          </p:nvPr>
        </p:nvSpPr>
        <p:spPr>
          <a:xfrm>
            <a:off x="4362450" y="1524000"/>
            <a:ext cx="4178300" cy="4121150"/>
          </a:xfrm>
        </p:spPr>
        <p:txBody>
          <a:bodyPr/>
          <a:lstStyle/>
          <a:p>
            <a:pPr marL="342900" indent="-342900" algn="ctr">
              <a:buFontTx/>
              <a:buNone/>
            </a:pPr>
            <a:r>
              <a:rPr lang="en-US" sz="1600" u="sng" smtClean="0"/>
              <a:t>Project Finance</a:t>
            </a:r>
            <a:endParaRPr lang="en-US" sz="1600" smtClean="0"/>
          </a:p>
          <a:p>
            <a:pPr marL="742950" lvl="1" indent="-285750"/>
            <a:r>
              <a:rPr lang="en-US" sz="1600" smtClean="0"/>
              <a:t>Valuation driven by the equity IRR</a:t>
            </a:r>
          </a:p>
          <a:p>
            <a:pPr marL="742950" lvl="1" indent="-285750"/>
            <a:r>
              <a:rPr lang="en-US" sz="1600" smtClean="0"/>
              <a:t>Equity IRR affected by debt leverage </a:t>
            </a:r>
          </a:p>
          <a:p>
            <a:pPr marL="742950" lvl="1" indent="-285750"/>
            <a:r>
              <a:rPr lang="en-US" sz="1600" smtClean="0"/>
              <a:t>Constraint on issuing debt is risk assessment of financial institutions</a:t>
            </a:r>
          </a:p>
          <a:p>
            <a:pPr marL="742950" lvl="1" indent="-285750"/>
            <a:r>
              <a:rPr lang="en-US" sz="1600" smtClean="0"/>
              <a:t>The constrained optimization can be used to measure risk</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1"/>
          </p:nvPr>
        </p:nvSpPr>
        <p:spPr>
          <a:xfrm>
            <a:off x="762000" y="1524000"/>
            <a:ext cx="7543800" cy="4572000"/>
          </a:xfrm>
        </p:spPr>
        <p:txBody>
          <a:bodyPr/>
          <a:lstStyle/>
          <a:p>
            <a:pPr>
              <a:lnSpc>
                <a:spcPct val="90000"/>
              </a:lnSpc>
            </a:pPr>
            <a:r>
              <a:rPr lang="en-US" smtClean="0"/>
              <a:t>How do financial analysts use information in financial statements to make assessments of various issues related to risk assessment and valuation:</a:t>
            </a:r>
          </a:p>
          <a:p>
            <a:pPr lvl="1">
              <a:lnSpc>
                <a:spcPct val="90000"/>
              </a:lnSpc>
            </a:pPr>
            <a:r>
              <a:rPr lang="en-US" smtClean="0"/>
              <a:t>How can do financial analysts quickly review the income statement, balance sheet and cash flow statement to determine the </a:t>
            </a:r>
            <a:r>
              <a:rPr lang="en-US" b="1" i="1" smtClean="0">
                <a:solidFill>
                  <a:srgbClr val="0000FF"/>
                </a:solidFill>
              </a:rPr>
              <a:t>value of a project</a:t>
            </a:r>
            <a:r>
              <a:rPr lang="en-US" smtClean="0"/>
              <a:t>?</a:t>
            </a:r>
          </a:p>
          <a:p>
            <a:pPr lvl="1">
              <a:lnSpc>
                <a:spcPct val="90000"/>
              </a:lnSpc>
            </a:pPr>
            <a:r>
              <a:rPr lang="en-US" smtClean="0"/>
              <a:t>How do financial analysts look the financial statements and assess risks associated with a project and/or whether the company has </a:t>
            </a:r>
            <a:r>
              <a:rPr lang="en-US" b="1" i="1" smtClean="0">
                <a:solidFill>
                  <a:srgbClr val="0000FF"/>
                </a:solidFill>
              </a:rPr>
              <a:t>sufficient cash flow to pay off debt</a:t>
            </a:r>
            <a:r>
              <a:rPr lang="en-US" smtClean="0"/>
              <a:t>?</a:t>
            </a:r>
          </a:p>
          <a:p>
            <a:pPr lvl="1">
              <a:lnSpc>
                <a:spcPct val="90000"/>
              </a:lnSpc>
            </a:pPr>
            <a:r>
              <a:rPr lang="en-US" smtClean="0"/>
              <a:t>How do financial analysts financial statements be used to </a:t>
            </a:r>
            <a:r>
              <a:rPr lang="en-US" b="1" i="1" smtClean="0">
                <a:solidFill>
                  <a:srgbClr val="0000FF"/>
                </a:solidFill>
              </a:rPr>
              <a:t>assess the performance</a:t>
            </a:r>
            <a:r>
              <a:rPr lang="en-US" smtClean="0"/>
              <a:t> of a project relative to what was initially projected?</a:t>
            </a:r>
          </a:p>
          <a:p>
            <a:pPr lvl="1">
              <a:lnSpc>
                <a:spcPct val="90000"/>
              </a:lnSpc>
            </a:pPr>
            <a:r>
              <a:rPr lang="en-US" smtClean="0"/>
              <a:t>How should </a:t>
            </a:r>
            <a:r>
              <a:rPr lang="en-US" b="1" i="1" smtClean="0">
                <a:solidFill>
                  <a:srgbClr val="0000FF"/>
                </a:solidFill>
              </a:rPr>
              <a:t>financial covenants</a:t>
            </a:r>
            <a:r>
              <a:rPr lang="en-US" smtClean="0"/>
              <a:t> be computed from financial statements?</a:t>
            </a:r>
          </a:p>
        </p:txBody>
      </p:sp>
      <p:sp>
        <p:nvSpPr>
          <p:cNvPr id="7171" name="Rectangle 5"/>
          <p:cNvSpPr>
            <a:spLocks noGrp="1" noChangeArrowheads="1"/>
          </p:cNvSpPr>
          <p:nvPr>
            <p:ph type="title"/>
          </p:nvPr>
        </p:nvSpPr>
        <p:spPr/>
        <p:txBody>
          <a:bodyPr/>
          <a:lstStyle/>
          <a:p>
            <a:r>
              <a:rPr lang="en-US" smtClean="0"/>
              <a:t>Objectives of Financial Statement Analysis</a:t>
            </a:r>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Project and Equity IRR Issue – Equity Bridge Loans and Recourse Debt</a:t>
            </a:r>
          </a:p>
        </p:txBody>
      </p:sp>
      <p:sp>
        <p:nvSpPr>
          <p:cNvPr id="53251" name="Rectangle 3"/>
          <p:cNvSpPr>
            <a:spLocks noGrp="1" noChangeArrowheads="1"/>
          </p:cNvSpPr>
          <p:nvPr>
            <p:ph type="body" idx="1"/>
          </p:nvPr>
        </p:nvSpPr>
        <p:spPr/>
        <p:txBody>
          <a:bodyPr/>
          <a:lstStyle/>
          <a:p>
            <a:r>
              <a:rPr lang="en-US" sz="1600" smtClean="0"/>
              <a:t>In some projects, equity holders provide loans to the project from their balance sheet instead of equity.  The issue arises as to whether these should be considered equity or debt.</a:t>
            </a:r>
          </a:p>
          <a:p>
            <a:r>
              <a:rPr lang="en-US" sz="1600" smtClean="0"/>
              <a:t>Example</a:t>
            </a:r>
          </a:p>
          <a:p>
            <a:pPr lvl="1"/>
            <a:r>
              <a:rPr lang="en-US" sz="1600" smtClean="0"/>
              <a:t>Instead of providing equity, a sponsor secures a loan to the project.</a:t>
            </a:r>
          </a:p>
          <a:p>
            <a:pPr lvl="1"/>
            <a:r>
              <a:rPr lang="en-US" sz="1600" smtClean="0"/>
              <a:t>The loan will be re-paid in a bullet at the end of seven years.</a:t>
            </a:r>
          </a:p>
          <a:p>
            <a:pPr lvl="1"/>
            <a:r>
              <a:rPr lang="en-US" sz="1600" smtClean="0"/>
              <a:t>When the loan is re-paid, the sponsor provides equity to finance the loan.</a:t>
            </a:r>
          </a:p>
          <a:p>
            <a:r>
              <a:rPr lang="en-US" sz="1600" smtClean="0"/>
              <a:t>Issue</a:t>
            </a:r>
          </a:p>
          <a:p>
            <a:pPr lvl="1"/>
            <a:r>
              <a:rPr lang="en-US" sz="1600" smtClean="0"/>
              <a:t>Should the equity bridge loan be considered debt or equity for purposes of computing IRR.</a:t>
            </a:r>
          </a:p>
          <a:p>
            <a:pPr lvl="1"/>
            <a:r>
              <a:rPr lang="en-US" sz="1600" smtClean="0"/>
              <a:t>The loan uses resources of the parent and must be guaranteed by the parent</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IRR’s in PFI</a:t>
            </a:r>
          </a:p>
        </p:txBody>
      </p:sp>
      <p:sp>
        <p:nvSpPr>
          <p:cNvPr id="54275" name="Rectangle 3"/>
          <p:cNvSpPr>
            <a:spLocks noGrp="1" noChangeArrowheads="1"/>
          </p:cNvSpPr>
          <p:nvPr>
            <p:ph type="body" idx="1"/>
          </p:nvPr>
        </p:nvSpPr>
        <p:spPr/>
        <p:txBody>
          <a:bodyPr/>
          <a:lstStyle/>
          <a:p>
            <a:pPr marL="406400" indent="-406400"/>
            <a:r>
              <a:rPr lang="en-US" smtClean="0"/>
              <a:t>IRR’s are negotiated in PFI transactions as part of the concession agreement where the IRR drives pricing in the contract.</a:t>
            </a:r>
          </a:p>
          <a:p>
            <a:pPr marL="406400" indent="-406400"/>
            <a:r>
              <a:rPr lang="en-US" smtClean="0"/>
              <a:t>Concession agreements in PFI project financings limit increases in the IRR that come about from interest savings from re-financing. (e.g. share excess profit 50/50).</a:t>
            </a:r>
          </a:p>
          <a:p>
            <a:pPr marL="406400" indent="-406400"/>
            <a:r>
              <a:rPr lang="en-US" smtClean="0"/>
              <a:t>In concession agreements, the IRR is used to monitor the performance of the project as well as for the investment decision.</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Other Valuation Metrics – Payback and Discounted Payback</a:t>
            </a:r>
          </a:p>
        </p:txBody>
      </p:sp>
      <p:sp>
        <p:nvSpPr>
          <p:cNvPr id="55299" name="Rectangle 3"/>
          <p:cNvSpPr>
            <a:spLocks noGrp="1" noChangeArrowheads="1"/>
          </p:cNvSpPr>
          <p:nvPr>
            <p:ph type="body" idx="1"/>
          </p:nvPr>
        </p:nvSpPr>
        <p:spPr/>
        <p:txBody>
          <a:bodyPr/>
          <a:lstStyle/>
          <a:p>
            <a:r>
              <a:rPr lang="en-US" smtClean="0"/>
              <a:t>The payback period measures the number of years that it takes before the cumulative forecast of cash flow equals the initial investment.  It is criticized because it gives equal weight to cash flows before the payback and zero weight thereafter.</a:t>
            </a:r>
          </a:p>
          <a:p>
            <a:r>
              <a:rPr lang="en-US" smtClean="0"/>
              <a:t>However, if you are explaining the benefits of a project and you can tell an investor that the money he invests will be all paid back in three years, and everything else is gravy, the payback can be an effective analysis tool.</a:t>
            </a:r>
          </a:p>
          <a:p>
            <a:r>
              <a:rPr lang="en-US" smtClean="0"/>
              <a:t>The payback can be modified where cash flows are accumulated and the payback is measured using discounted cash flows.  This is the discounted payback.</a:t>
            </a:r>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title"/>
          </p:nvPr>
        </p:nvSpPr>
        <p:spPr/>
        <p:txBody>
          <a:bodyPr/>
          <a:lstStyle/>
          <a:p>
            <a:r>
              <a:rPr lang="en-US" sz="1800" smtClean="0"/>
              <a:t>Hypothetical Investment Decision and Equity IRR Criteria</a:t>
            </a:r>
          </a:p>
        </p:txBody>
      </p:sp>
      <p:sp>
        <p:nvSpPr>
          <p:cNvPr id="56323" name="Rectangle 4"/>
          <p:cNvSpPr>
            <a:spLocks noGrp="1" noChangeArrowheads="1"/>
          </p:cNvSpPr>
          <p:nvPr>
            <p:ph type="body" idx="1"/>
          </p:nvPr>
        </p:nvSpPr>
        <p:spPr/>
        <p:txBody>
          <a:bodyPr/>
          <a:lstStyle/>
          <a:p>
            <a:pPr>
              <a:lnSpc>
                <a:spcPct val="80000"/>
              </a:lnSpc>
            </a:pPr>
            <a:r>
              <a:rPr lang="en-AU" sz="1400" smtClean="0"/>
              <a:t>Begin with the notion that management has a rate of return criteria where only projects that have an IRR of above 14% are approved for investment and projects that have an IRR below 14% are not. Further, assume that this rate of return is measured using equity cash flow rather than free cash flow, due to corporate objectives related to earnings per share (“EPS”) growth. In this hypothetical situation as long as free cash flow from the project is expected to yield a higher rate of return (project IRR) than the after tax cost of debt, the equity return can be increased if more debt is used to finance the asset. (Magnifying asset returns to increase equity return is the where the term leverage comes from). If, because of the reluctance of bankers to take credit risk, debt cannot be raised for the project, the equity return criteria will probably not be met. On the other hand, if a significant amount of project debt can be raised, the equity IRR will exceed 14% and the investment will be made.  Therefore, in this hypothetical example the amount of debt directly affects the investment decision.  Indeed, the investment is driven by the amount of debt that can be raised rather than by the beta of the project or the risk adjusted all-equity cost of capital relative to the project IRR.</a:t>
            </a:r>
          </a:p>
          <a:p>
            <a:pPr>
              <a:lnSpc>
                <a:spcPct val="80000"/>
              </a:lnSpc>
            </a:pPr>
            <a:r>
              <a:rPr lang="en-AU" sz="1400" smtClean="0"/>
              <a:t>The notion that the leverage of a project affects cost of capital is demonstrated in the following quote from a rating agency:</a:t>
            </a:r>
          </a:p>
          <a:p>
            <a:pPr lvl="1">
              <a:lnSpc>
                <a:spcPct val="80000"/>
              </a:lnSpc>
            </a:pPr>
            <a:r>
              <a:rPr lang="en-AU" sz="1400" smtClean="0"/>
              <a:t>Nonetheless, a project's leverage level is often an indication of its creditworthiness. For instance, a merchant project's ability to produce a stable and predictable revenue stream will never match that of a traditional contract revenue-driven project. Projects with merchant exposure may find that leverage cannot exceed 50% if investment-grade rated debt is sought. Contract-revenue driven projects, on the other hand, typically have had leverage levels around 70% to 80%. </a:t>
            </a:r>
            <a:endParaRPr lang="en-US" sz="1400" smtClean="0"/>
          </a:p>
          <a:p>
            <a:pPr>
              <a:lnSpc>
                <a:spcPct val="80000"/>
              </a:lnSpc>
            </a:pPr>
            <a:endParaRPr lang="en-US" sz="1400" smtClean="0"/>
          </a:p>
          <a:p>
            <a:pPr>
              <a:lnSpc>
                <a:spcPct val="80000"/>
              </a:lnSpc>
            </a:pPr>
            <a:endParaRPr lang="en-US" sz="1400" smtClean="0"/>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Middle East Example</a:t>
            </a:r>
          </a:p>
        </p:txBody>
      </p:sp>
      <p:sp>
        <p:nvSpPr>
          <p:cNvPr id="57347" name="Content Placeholder 2"/>
          <p:cNvSpPr>
            <a:spLocks noGrp="1"/>
          </p:cNvSpPr>
          <p:nvPr>
            <p:ph idx="1"/>
          </p:nvPr>
        </p:nvSpPr>
        <p:spPr/>
        <p:txBody>
          <a:bodyPr/>
          <a:lstStyle/>
          <a:p>
            <a:r>
              <a:rPr lang="en-JM" sz="1200" smtClean="0"/>
              <a:t>Qurayyah IPP/Hajr Electricity Company</a:t>
            </a:r>
          </a:p>
          <a:p>
            <a:r>
              <a:rPr lang="en-US" sz="1200" smtClean="0"/>
              <a:t>4,000 MW (Only Power No Water)</a:t>
            </a:r>
          </a:p>
          <a:p>
            <a:r>
              <a:rPr lang="en-US" sz="1200" smtClean="0"/>
              <a:t>PPA 20 years/ Energy Conversion Agreement</a:t>
            </a:r>
          </a:p>
          <a:p>
            <a:r>
              <a:rPr lang="en-US" sz="1200" smtClean="0"/>
              <a:t>Financing</a:t>
            </a:r>
          </a:p>
          <a:p>
            <a:pPr lvl="1"/>
            <a:r>
              <a:rPr lang="en-US" sz="1200" smtClean="0"/>
              <a:t>19.5 Years</a:t>
            </a:r>
          </a:p>
          <a:p>
            <a:pPr lvl="1"/>
            <a:r>
              <a:rPr lang="en-US" sz="1200" smtClean="0"/>
              <a:t>DSCR 1.20</a:t>
            </a:r>
          </a:p>
          <a:p>
            <a:pPr lvl="1"/>
            <a:r>
              <a:rPr lang="en-US" sz="1200" smtClean="0"/>
              <a:t>Debt to Equity at Commercial Operation: 80:20</a:t>
            </a:r>
          </a:p>
          <a:p>
            <a:pPr lvl="1"/>
            <a:r>
              <a:rPr lang="en-US" sz="1200" smtClean="0"/>
              <a:t>Balloon and cash trap</a:t>
            </a:r>
          </a:p>
          <a:p>
            <a:pPr lvl="1"/>
            <a:r>
              <a:rPr lang="en-US" sz="1200" smtClean="0"/>
              <a:t>Levelized tariff low because of financing</a:t>
            </a:r>
          </a:p>
          <a:p>
            <a:pPr lvl="1"/>
            <a:r>
              <a:rPr lang="en-US" sz="1200" smtClean="0"/>
              <a:t>Average Loan Life 13.32</a:t>
            </a:r>
          </a:p>
          <a:p>
            <a:pPr lvl="1"/>
            <a:r>
              <a:rPr lang="en-US" sz="1200" smtClean="0"/>
              <a:t>Credit Spread</a:t>
            </a:r>
          </a:p>
          <a:p>
            <a:pPr lvl="2"/>
            <a:r>
              <a:rPr lang="en-US" sz="1100" smtClean="0"/>
              <a:t>Pre-completion: 125 BPS</a:t>
            </a:r>
          </a:p>
          <a:p>
            <a:pPr lvl="2"/>
            <a:r>
              <a:rPr lang="en-US" sz="1100" smtClean="0"/>
              <a:t> Post completion: 130-175 BPS</a:t>
            </a:r>
          </a:p>
          <a:p>
            <a:r>
              <a:rPr lang="en-US" sz="1200" smtClean="0"/>
              <a:t>IRR 12% to 16%</a:t>
            </a:r>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Loan Terms - Continued</a:t>
            </a:r>
          </a:p>
        </p:txBody>
      </p:sp>
      <p:sp>
        <p:nvSpPr>
          <p:cNvPr id="58371" name="Content Placeholder 2"/>
          <p:cNvSpPr>
            <a:spLocks noGrp="1"/>
          </p:cNvSpPr>
          <p:nvPr>
            <p:ph idx="1"/>
          </p:nvPr>
        </p:nvSpPr>
        <p:spPr>
          <a:xfrm>
            <a:off x="304800" y="1524000"/>
            <a:ext cx="3962400" cy="4572000"/>
          </a:xfrm>
        </p:spPr>
        <p:txBody>
          <a:bodyPr/>
          <a:lstStyle/>
          <a:p>
            <a:r>
              <a:rPr lang="en-US" smtClean="0"/>
              <a:t>Loan tenor is explained by</a:t>
            </a:r>
          </a:p>
          <a:p>
            <a:pPr lvl="1"/>
            <a:r>
              <a:rPr lang="en-US" smtClean="0"/>
              <a:t>the repayment period is still within the PPA terms (i.e. 20 years from PCOD), giving a one year tail, and</a:t>
            </a:r>
          </a:p>
          <a:p>
            <a:pPr lvl="1"/>
            <a:r>
              <a:rPr lang="en-US" smtClean="0"/>
              <a:t>the project is a Build, Own and Operate (BOO) and a BOOT. </a:t>
            </a:r>
          </a:p>
          <a:p>
            <a:r>
              <a:rPr lang="en-US" smtClean="0"/>
              <a:t>Debt Service Reserve Account (DSRA) covering debt service for 6 months or a letter of credit of the same amount;</a:t>
            </a:r>
          </a:p>
          <a:p>
            <a:pPr lvl="1"/>
            <a:endParaRPr lang="en-US" smtClean="0"/>
          </a:p>
        </p:txBody>
      </p:sp>
      <p:pic>
        <p:nvPicPr>
          <p:cNvPr id="58372" name="Picture 3"/>
          <p:cNvPicPr>
            <a:picLocks noChangeAspect="1" noChangeArrowheads="1"/>
          </p:cNvPicPr>
          <p:nvPr/>
        </p:nvPicPr>
        <p:blipFill>
          <a:blip r:embed="rId2" cstate="print"/>
          <a:srcRect/>
          <a:stretch>
            <a:fillRect/>
          </a:stretch>
        </p:blipFill>
        <p:spPr bwMode="auto">
          <a:xfrm>
            <a:off x="4343400" y="2286000"/>
            <a:ext cx="4800600" cy="3489325"/>
          </a:xfrm>
          <a:prstGeom prst="rect">
            <a:avLst/>
          </a:prstGeom>
          <a:noFill/>
          <a:ln w="9525">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Example of Pricing and Changing Credit Spreads</a:t>
            </a:r>
          </a:p>
        </p:txBody>
      </p:sp>
      <p:pic>
        <p:nvPicPr>
          <p:cNvPr id="59395" name="Picture 2"/>
          <p:cNvPicPr>
            <a:picLocks noGrp="1" noChangeAspect="1" noChangeArrowheads="1"/>
          </p:cNvPicPr>
          <p:nvPr>
            <p:ph idx="1"/>
          </p:nvPr>
        </p:nvPicPr>
        <p:blipFill>
          <a:blip r:embed="rId2" cstate="print"/>
          <a:srcRect/>
          <a:stretch>
            <a:fillRect/>
          </a:stretch>
        </p:blipFill>
        <p:spPr>
          <a:xfrm>
            <a:off x="1647825" y="2171700"/>
            <a:ext cx="5848350" cy="3276600"/>
          </a:xfrm>
          <a:noFill/>
        </p:spPr>
      </p:pic>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t>Example of Covenants</a:t>
            </a:r>
          </a:p>
        </p:txBody>
      </p:sp>
      <p:sp>
        <p:nvSpPr>
          <p:cNvPr id="60419" name="Content Placeholder 2"/>
          <p:cNvSpPr>
            <a:spLocks noGrp="1"/>
          </p:cNvSpPr>
          <p:nvPr>
            <p:ph idx="1"/>
          </p:nvPr>
        </p:nvSpPr>
        <p:spPr/>
        <p:txBody>
          <a:bodyPr/>
          <a:lstStyle/>
          <a:p>
            <a:r>
              <a:rPr lang="en-US" smtClean="0"/>
              <a:t>Minimum Senior DSCR  of 1.20x in Base Case,</a:t>
            </a:r>
          </a:p>
          <a:p>
            <a:r>
              <a:rPr lang="en-US" smtClean="0"/>
              <a:t>Minimum Senior DSCR for the previous 12 months to be  greater than 1.10x for distribution,</a:t>
            </a:r>
          </a:p>
          <a:p>
            <a:r>
              <a:rPr lang="en-US" smtClean="0"/>
              <a:t>Minimum Senior DSCR of 1.05x for Event of default,</a:t>
            </a:r>
          </a:p>
          <a:p>
            <a:r>
              <a:rPr lang="en-US" smtClean="0"/>
              <a:t>Senior Debt not to exceed 80% of the total project costs </a:t>
            </a:r>
          </a:p>
          <a:p>
            <a:endParaRPr lang="en-US" smtClean="0"/>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Off-Taker</a:t>
            </a:r>
          </a:p>
        </p:txBody>
      </p:sp>
      <p:sp>
        <p:nvSpPr>
          <p:cNvPr id="61443" name="Content Placeholder 2"/>
          <p:cNvSpPr>
            <a:spLocks noGrp="1"/>
          </p:cNvSpPr>
          <p:nvPr>
            <p:ph idx="1"/>
          </p:nvPr>
        </p:nvSpPr>
        <p:spPr/>
        <p:txBody>
          <a:bodyPr/>
          <a:lstStyle/>
          <a:p>
            <a:r>
              <a:rPr lang="en-US" smtClean="0"/>
              <a:t>Saudi Electricity Company is a strong credit:</a:t>
            </a:r>
          </a:p>
          <a:p>
            <a:pPr lvl="1"/>
            <a:r>
              <a:rPr lang="en-US" smtClean="0"/>
              <a:t>74% ownership by the Government of Saudi Arabia (which has a rating of AA- S&amp;P and Fitch and Aa3 from Moody’s – all rating for Long Term Foreign Currency Debt of KSA) and </a:t>
            </a:r>
          </a:p>
          <a:p>
            <a:pPr lvl="1"/>
            <a:r>
              <a:rPr lang="en-US" smtClean="0"/>
              <a:t>7% by Saudi Aramco and Is rated AA- (stable outlook) by S&amp;P and Fitch and A1 (positive outlook) by Moody’s; </a:t>
            </a:r>
          </a:p>
          <a:p>
            <a:r>
              <a:rPr lang="en-US" smtClean="0"/>
              <a:t>Project is 50% owned by the off-taker</a:t>
            </a:r>
          </a:p>
          <a:p>
            <a:r>
              <a:rPr lang="en-US" smtClean="0"/>
              <a:t>PPA of 20 years</a:t>
            </a:r>
          </a:p>
          <a:p>
            <a:r>
              <a:rPr lang="en-US" smtClean="0"/>
              <a:t>Build own and operate</a:t>
            </a:r>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p:txBody>
          <a:bodyPr/>
          <a:lstStyle/>
          <a:p>
            <a:r>
              <a:rPr lang="en-US" smtClean="0"/>
              <a:t>DSCRs in Project Finance</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p:txBody>
          <a:bodyPr/>
          <a:lstStyle/>
          <a:p>
            <a:pPr marL="0" indent="0">
              <a:buFontTx/>
              <a:buNone/>
            </a:pPr>
            <a:r>
              <a:rPr lang="en-US" smtClean="0"/>
              <a:t>A little review of financial statement analysis is necessary because the financial ratios and the covenants are derived from financial statement data.</a:t>
            </a:r>
          </a:p>
          <a:p>
            <a:pPr marL="0" indent="0">
              <a:buFontTx/>
              <a:buNone/>
            </a:pPr>
            <a:r>
              <a:rPr lang="en-US" smtClean="0"/>
              <a:t>You should be comfortable in reading various different financial statements for valuation and financial analysis purposes.  </a:t>
            </a:r>
          </a:p>
          <a:p>
            <a:pPr marL="0" indent="0">
              <a:buFontTx/>
              <a:buNone/>
            </a:pPr>
            <a:r>
              <a:rPr lang="en-US" smtClean="0"/>
              <a:t>Financial statements will be used to relate financial statement information to economic value drivers and evaluation of company performance.</a:t>
            </a:r>
          </a:p>
          <a:p>
            <a:pPr lvl="1"/>
            <a:r>
              <a:rPr lang="en-US" smtClean="0"/>
              <a:t>Example:  When determining whether price adjustments are appropriate in a PFI transaction, an IRR calculation is made from cash flows.</a:t>
            </a:r>
          </a:p>
          <a:p>
            <a:pPr marL="0" indent="0"/>
            <a:endParaRPr lang="en-US" smtClean="0"/>
          </a:p>
        </p:txBody>
      </p:sp>
      <p:sp>
        <p:nvSpPr>
          <p:cNvPr id="8195" name="Rectangle 3"/>
          <p:cNvSpPr>
            <a:spLocks noGrp="1" noChangeArrowheads="1"/>
          </p:cNvSpPr>
          <p:nvPr>
            <p:ph type="title"/>
          </p:nvPr>
        </p:nvSpPr>
        <p:spPr/>
        <p:txBody>
          <a:bodyPr/>
          <a:lstStyle/>
          <a:p>
            <a:r>
              <a:rPr lang="en-US" smtClean="0"/>
              <a:t>Financial Statement Analysis in Project Finance</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DSCR - General Discussion </a:t>
            </a:r>
          </a:p>
        </p:txBody>
      </p:sp>
      <p:sp>
        <p:nvSpPr>
          <p:cNvPr id="63491" name="Rectangle 3"/>
          <p:cNvSpPr>
            <a:spLocks noGrp="1" noChangeArrowheads="1"/>
          </p:cNvSpPr>
          <p:nvPr>
            <p:ph type="body" idx="1"/>
          </p:nvPr>
        </p:nvSpPr>
        <p:spPr>
          <a:xfrm>
            <a:off x="762000" y="1066800"/>
            <a:ext cx="7848600" cy="5029200"/>
          </a:xfrm>
        </p:spPr>
        <p:txBody>
          <a:bodyPr/>
          <a:lstStyle/>
          <a:p>
            <a:r>
              <a:rPr lang="en-US" smtClean="0"/>
              <a:t>Basic Definition – Cash into the project divided by debt paid to the bank</a:t>
            </a:r>
          </a:p>
          <a:p>
            <a:r>
              <a:rPr lang="en-US" smtClean="0"/>
              <a:t>Should find in the cash flow statement</a:t>
            </a:r>
          </a:p>
          <a:p>
            <a:r>
              <a:rPr lang="en-US" smtClean="0"/>
              <a:t>The rule is that the higher the risk, the higher the DSCR, since a larger multiple of cash flow has to be held in relation to debt-service.  </a:t>
            </a:r>
          </a:p>
          <a:p>
            <a:r>
              <a:rPr lang="en-US" smtClean="0"/>
              <a:t>The DSCR used in Credit Rating and in Covenants – Measures the possibility of default</a:t>
            </a:r>
          </a:p>
          <a:p>
            <a:pPr lvl="1"/>
            <a:r>
              <a:rPr lang="en-US" smtClean="0"/>
              <a:t>For example, if a wind project generates a net income of a1 million per annum and the bank requires a DSCR of 1.3, the project could take out a loan for which the debt service would be a770,000 per annum.</a:t>
            </a:r>
            <a:br>
              <a:rPr lang="en-US" smtClean="0"/>
            </a:br>
            <a:endParaRPr lang="en-US" smtClean="0"/>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body" idx="1"/>
          </p:nvPr>
        </p:nvSpPr>
        <p:spPr/>
        <p:txBody>
          <a:bodyPr/>
          <a:lstStyle/>
          <a:p>
            <a:r>
              <a:rPr lang="en-US" smtClean="0"/>
              <a:t>Borrowed amount is based on a conservative commercial case</a:t>
            </a:r>
          </a:p>
          <a:p>
            <a:pPr lvl="1"/>
            <a:r>
              <a:rPr lang="en-US" smtClean="0"/>
              <a:t>Lenders will analyze conservative assumptions because their only recourse is to the project and its cash flow:</a:t>
            </a:r>
          </a:p>
          <a:p>
            <a:pPr lvl="1"/>
            <a:r>
              <a:rPr lang="en-US" smtClean="0"/>
              <a:t>Conservative reserves estimate (in case of oil &amp; gas)</a:t>
            </a:r>
          </a:p>
          <a:p>
            <a:pPr lvl="1"/>
            <a:r>
              <a:rPr lang="en-US" smtClean="0"/>
              <a:t>Product price forecast – low</a:t>
            </a:r>
          </a:p>
          <a:p>
            <a:pPr lvl="1"/>
            <a:r>
              <a:rPr lang="en-US" smtClean="0"/>
              <a:t>Capital and Operating Costs – high</a:t>
            </a:r>
          </a:p>
          <a:p>
            <a:r>
              <a:rPr lang="en-US" smtClean="0"/>
              <a:t>Debt sized by conservative case Debt Service Coverage Ratio</a:t>
            </a:r>
          </a:p>
          <a:p>
            <a:pPr>
              <a:buFontTx/>
              <a:buNone/>
            </a:pPr>
            <a:endParaRPr lang="en-US" smtClean="0"/>
          </a:p>
        </p:txBody>
      </p:sp>
      <p:sp>
        <p:nvSpPr>
          <p:cNvPr id="64515" name="Rectangle 5"/>
          <p:cNvSpPr>
            <a:spLocks noGrp="1" noChangeArrowheads="1"/>
          </p:cNvSpPr>
          <p:nvPr>
            <p:ph type="title"/>
          </p:nvPr>
        </p:nvSpPr>
        <p:spPr/>
        <p:txBody>
          <a:bodyPr/>
          <a:lstStyle/>
          <a:p>
            <a:r>
              <a:rPr lang="en-US" smtClean="0"/>
              <a:t>Debt Sizing</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Determining the Credit Classification of Project Finance Debt</a:t>
            </a:r>
          </a:p>
        </p:txBody>
      </p:sp>
      <p:sp>
        <p:nvSpPr>
          <p:cNvPr id="65539" name="Rectangle 3"/>
          <p:cNvSpPr>
            <a:spLocks noGrp="1" noChangeArrowheads="1"/>
          </p:cNvSpPr>
          <p:nvPr>
            <p:ph type="body" idx="1"/>
          </p:nvPr>
        </p:nvSpPr>
        <p:spPr/>
        <p:txBody>
          <a:bodyPr/>
          <a:lstStyle/>
          <a:p>
            <a:pPr>
              <a:lnSpc>
                <a:spcPct val="90000"/>
              </a:lnSpc>
            </a:pPr>
            <a:r>
              <a:rPr lang="en-US" smtClean="0"/>
              <a:t>Determining the credit classification is important because:</a:t>
            </a:r>
          </a:p>
          <a:p>
            <a:pPr lvl="1">
              <a:lnSpc>
                <a:spcPct val="90000"/>
              </a:lnSpc>
            </a:pPr>
            <a:r>
              <a:rPr lang="en-US" smtClean="0"/>
              <a:t>Credit classification is probability of default</a:t>
            </a:r>
          </a:p>
          <a:p>
            <a:pPr lvl="1">
              <a:lnSpc>
                <a:spcPct val="90000"/>
              </a:lnSpc>
            </a:pPr>
            <a:r>
              <a:rPr lang="en-US" smtClean="0"/>
              <a:t>Credit classification and risk drives the credit spread</a:t>
            </a:r>
          </a:p>
          <a:p>
            <a:pPr lvl="1">
              <a:lnSpc>
                <a:spcPct val="90000"/>
              </a:lnSpc>
            </a:pPr>
            <a:r>
              <a:rPr lang="en-US" smtClean="0"/>
              <a:t>Credit classification drives the ability to gain bank financing</a:t>
            </a:r>
          </a:p>
          <a:p>
            <a:pPr lvl="1">
              <a:lnSpc>
                <a:spcPct val="90000"/>
              </a:lnSpc>
            </a:pPr>
            <a:r>
              <a:rPr lang="en-US" smtClean="0"/>
              <a:t>Achieving an investment grade bond rating or above drives access to investors in bonds</a:t>
            </a:r>
          </a:p>
          <a:p>
            <a:pPr>
              <a:lnSpc>
                <a:spcPct val="90000"/>
              </a:lnSpc>
            </a:pPr>
            <a:r>
              <a:rPr lang="en-US" smtClean="0"/>
              <a:t>Other than being used for covenants, the primary purpose of credit ratios such as the DSCR is to gauge the credit risk of a project loan.</a:t>
            </a:r>
          </a:p>
          <a:p>
            <a:pPr>
              <a:lnSpc>
                <a:spcPct val="90000"/>
              </a:lnSpc>
            </a:pPr>
            <a:r>
              <a:rPr lang="en-US" smtClean="0"/>
              <a:t>Credit risk in turn is determined by the probability of default of a loan.</a:t>
            </a:r>
          </a:p>
          <a:p>
            <a:pPr>
              <a:lnSpc>
                <a:spcPct val="90000"/>
              </a:lnSpc>
            </a:pPr>
            <a:r>
              <a:rPr lang="en-US" smtClean="0"/>
              <a:t>The reason a PFI project with a 1.2x DSCR and a merchant power plant with a 2.5x DSCR may have the same credit rating is that they both have similar probability of default.</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t>Banks or Rating Agencies Value Debt with Risk Classification Systems</a:t>
            </a:r>
          </a:p>
        </p:txBody>
      </p:sp>
      <p:graphicFrame>
        <p:nvGraphicFramePr>
          <p:cNvPr id="66563" name="Object 3"/>
          <p:cNvGraphicFramePr>
            <a:graphicFrameLocks noChangeAspect="1"/>
          </p:cNvGraphicFramePr>
          <p:nvPr/>
        </p:nvGraphicFramePr>
        <p:xfrm>
          <a:off x="1752600" y="1981200"/>
          <a:ext cx="5105400" cy="4208463"/>
        </p:xfrm>
        <a:graphic>
          <a:graphicData uri="http://schemas.openxmlformats.org/presentationml/2006/ole">
            <p:oleObj spid="_x0000_s66563" name="Worksheet" r:id="rId4" imgW="5705856" imgH="4848572" progId="Excel.Sheet.8">
              <p:embed/>
            </p:oleObj>
          </a:graphicData>
        </a:graphic>
      </p:graphicFrame>
      <p:sp>
        <p:nvSpPr>
          <p:cNvPr id="66564" name="Text Box 4"/>
          <p:cNvSpPr txBox="1">
            <a:spLocks noChangeArrowheads="1"/>
          </p:cNvSpPr>
          <p:nvPr/>
        </p:nvSpPr>
        <p:spPr bwMode="auto">
          <a:xfrm>
            <a:off x="381000" y="1447800"/>
            <a:ext cx="8229600" cy="396875"/>
          </a:xfrm>
          <a:prstGeom prst="rect">
            <a:avLst/>
          </a:prstGeom>
          <a:noFill/>
          <a:ln w="9525">
            <a:noFill/>
            <a:miter lim="800000"/>
            <a:headEnd/>
            <a:tailEnd/>
          </a:ln>
        </p:spPr>
        <p:txBody>
          <a:bodyPr>
            <a:spAutoFit/>
          </a:bodyPr>
          <a:lstStyle/>
          <a:p>
            <a:pPr>
              <a:spcBef>
                <a:spcPct val="50000"/>
              </a:spcBef>
            </a:pPr>
            <a:r>
              <a:rPr lang="en-US" sz="2000" b="1"/>
              <a:t>Map of Internal Ratings to Public Rating Agencies</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Risk Classification and Target of BBB in Project Finance from S&amp;P website</a:t>
            </a:r>
          </a:p>
        </p:txBody>
      </p:sp>
      <p:pic>
        <p:nvPicPr>
          <p:cNvPr id="67587" name="Picture 3" descr="image"/>
          <p:cNvPicPr>
            <a:picLocks noChangeAspect="1" noChangeArrowheads="1"/>
          </p:cNvPicPr>
          <p:nvPr>
            <p:ph type="body" idx="1"/>
          </p:nvPr>
        </p:nvPicPr>
        <p:blipFill>
          <a:blip r:embed="rId2" cstate="print"/>
          <a:srcRect/>
          <a:stretch>
            <a:fillRect/>
          </a:stretch>
        </p:blipFill>
        <p:spPr>
          <a:xfrm>
            <a:off x="1143000" y="1143000"/>
            <a:ext cx="6858000" cy="5133975"/>
          </a:xfrm>
          <a:noFill/>
        </p:spPr>
      </p:pic>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mtClean="0"/>
              <a:t>Bond Ratings and the Financial Crisis – Fitch (Some Bias because Rated Projects may be higher)</a:t>
            </a:r>
          </a:p>
        </p:txBody>
      </p:sp>
      <p:pic>
        <p:nvPicPr>
          <p:cNvPr id="68611" name="Picture 2"/>
          <p:cNvPicPr>
            <a:picLocks noChangeAspect="1" noChangeArrowheads="1"/>
          </p:cNvPicPr>
          <p:nvPr/>
        </p:nvPicPr>
        <p:blipFill>
          <a:blip r:embed="rId2" cstate="print"/>
          <a:srcRect/>
          <a:stretch>
            <a:fillRect/>
          </a:stretch>
        </p:blipFill>
        <p:spPr bwMode="auto">
          <a:xfrm>
            <a:off x="381000" y="2133600"/>
            <a:ext cx="8340725" cy="3576638"/>
          </a:xfrm>
          <a:prstGeom prst="rect">
            <a:avLst/>
          </a:prstGeom>
          <a:noFill/>
          <a:ln w="12700">
            <a:noFill/>
            <a:miter lim="800000"/>
            <a:headEnd type="none" w="sm" len="sm"/>
            <a:tailEnd type="none" w="sm" len="sm"/>
          </a:ln>
          <a:effectLst/>
        </p:spPr>
      </p:pic>
    </p:spTree>
  </p:cSld>
  <p:clrMapOvr>
    <a:masterClrMapping/>
  </p:clrMapOvr>
  <p:transition>
    <p:zo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Airport Traffic in Financial Crisis Compared to Airlines</a:t>
            </a:r>
          </a:p>
        </p:txBody>
      </p:sp>
      <p:pic>
        <p:nvPicPr>
          <p:cNvPr id="69635" name="Picture 2"/>
          <p:cNvPicPr>
            <a:picLocks noChangeAspect="1" noChangeArrowheads="1"/>
          </p:cNvPicPr>
          <p:nvPr/>
        </p:nvPicPr>
        <p:blipFill>
          <a:blip r:embed="rId2" cstate="print"/>
          <a:srcRect/>
          <a:stretch>
            <a:fillRect/>
          </a:stretch>
        </p:blipFill>
        <p:spPr bwMode="auto">
          <a:xfrm>
            <a:off x="1273175" y="1252538"/>
            <a:ext cx="6248400" cy="2709862"/>
          </a:xfrm>
          <a:prstGeom prst="rect">
            <a:avLst/>
          </a:prstGeom>
          <a:noFill/>
          <a:ln w="12700">
            <a:noFill/>
            <a:miter lim="800000"/>
            <a:headEnd type="none" w="sm" len="sm"/>
            <a:tailEnd type="none" w="sm" len="sm"/>
          </a:ln>
          <a:effectLst/>
        </p:spPr>
      </p:pic>
      <p:pic>
        <p:nvPicPr>
          <p:cNvPr id="69636" name="Picture 3"/>
          <p:cNvPicPr>
            <a:picLocks noChangeAspect="1" noChangeArrowheads="1"/>
          </p:cNvPicPr>
          <p:nvPr/>
        </p:nvPicPr>
        <p:blipFill>
          <a:blip r:embed="rId3" cstate="print"/>
          <a:srcRect/>
          <a:stretch>
            <a:fillRect/>
          </a:stretch>
        </p:blipFill>
        <p:spPr bwMode="auto">
          <a:xfrm>
            <a:off x="1281113" y="3810000"/>
            <a:ext cx="6337300" cy="2719388"/>
          </a:xfrm>
          <a:prstGeom prst="rect">
            <a:avLst/>
          </a:prstGeom>
          <a:noFill/>
          <a:ln w="12700">
            <a:noFill/>
            <a:miter lim="800000"/>
            <a:headEnd type="none" w="sm" len="sm"/>
            <a:tailEnd type="none" w="sm" len="sm"/>
          </a:ln>
          <a:effectLst/>
        </p:spPr>
      </p:pic>
    </p:spTree>
  </p:cSld>
  <p:clrMapOvr>
    <a:masterClrMapping/>
  </p:clrMapOvr>
  <p:transition>
    <p:zo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t>Updated S&amp;P Stats</a:t>
            </a:r>
          </a:p>
        </p:txBody>
      </p:sp>
      <p:pic>
        <p:nvPicPr>
          <p:cNvPr id="70659" name="Picture 3"/>
          <p:cNvPicPr>
            <a:picLocks noChangeAspect="1" noChangeArrowheads="1"/>
          </p:cNvPicPr>
          <p:nvPr>
            <p:ph type="body" idx="1"/>
          </p:nvPr>
        </p:nvPicPr>
        <p:blipFill>
          <a:blip r:embed="rId2" cstate="print"/>
          <a:srcRect/>
          <a:stretch>
            <a:fillRect/>
          </a:stretch>
        </p:blipFill>
        <p:spPr>
          <a:xfrm>
            <a:off x="990600" y="1617663"/>
            <a:ext cx="7315200" cy="4338637"/>
          </a:xfrm>
          <a:noFill/>
        </p:spPr>
      </p:pic>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Traditional Credit Analysis – Backward Looking Credit Ratios to Gauge Bond Ratings and Bank Ratings</a:t>
            </a:r>
          </a:p>
        </p:txBody>
      </p:sp>
      <p:sp>
        <p:nvSpPr>
          <p:cNvPr id="71683" name="Rectangle 3"/>
          <p:cNvSpPr>
            <a:spLocks noGrp="1" noChangeArrowheads="1"/>
          </p:cNvSpPr>
          <p:nvPr>
            <p:ph type="body" idx="1"/>
          </p:nvPr>
        </p:nvSpPr>
        <p:spPr/>
        <p:txBody>
          <a:bodyPr/>
          <a:lstStyle/>
          <a:p>
            <a:r>
              <a:rPr lang="en-US" smtClean="0"/>
              <a:t>Credit ratios are used gauge the credit classification from financial statements such as the debt service coverage benchmarks in project finance.</a:t>
            </a:r>
          </a:p>
          <a:p>
            <a:endParaRPr lang="en-US" smtClean="0"/>
          </a:p>
        </p:txBody>
      </p:sp>
      <p:pic>
        <p:nvPicPr>
          <p:cNvPr id="71684" name="Picture 4"/>
          <p:cNvPicPr>
            <a:picLocks noChangeAspect="1" noChangeArrowheads="1"/>
          </p:cNvPicPr>
          <p:nvPr/>
        </p:nvPicPr>
        <p:blipFill>
          <a:blip r:embed="rId2" cstate="print"/>
          <a:srcRect/>
          <a:stretch>
            <a:fillRect/>
          </a:stretch>
        </p:blipFill>
        <p:spPr bwMode="auto">
          <a:xfrm>
            <a:off x="2743200" y="2678113"/>
            <a:ext cx="5867400" cy="3417887"/>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General Use of Financial Ratios in Establishing Credit Quality</a:t>
            </a:r>
          </a:p>
        </p:txBody>
      </p:sp>
      <p:pic>
        <p:nvPicPr>
          <p:cNvPr id="72707" name="Picture 3"/>
          <p:cNvPicPr>
            <a:picLocks noChangeAspect="1" noChangeArrowheads="1"/>
          </p:cNvPicPr>
          <p:nvPr>
            <p:ph type="body" idx="1"/>
          </p:nvPr>
        </p:nvPicPr>
        <p:blipFill>
          <a:blip r:embed="rId3" cstate="print"/>
          <a:srcRect/>
          <a:stretch>
            <a:fillRect/>
          </a:stretch>
        </p:blipFill>
        <p:spPr>
          <a:xfrm>
            <a:off x="5257800" y="1371600"/>
            <a:ext cx="3656013" cy="4648200"/>
          </a:xfrm>
          <a:noFill/>
        </p:spPr>
      </p:pic>
      <p:pic>
        <p:nvPicPr>
          <p:cNvPr id="72708" name="Picture 4"/>
          <p:cNvPicPr>
            <a:picLocks noChangeAspect="1" noChangeArrowheads="1"/>
          </p:cNvPicPr>
          <p:nvPr/>
        </p:nvPicPr>
        <p:blipFill>
          <a:blip r:embed="rId4" cstate="print"/>
          <a:srcRect/>
          <a:stretch>
            <a:fillRect/>
          </a:stretch>
        </p:blipFill>
        <p:spPr bwMode="auto">
          <a:xfrm>
            <a:off x="457200" y="1524000"/>
            <a:ext cx="5872163" cy="2433638"/>
          </a:xfrm>
          <a:prstGeom prst="rect">
            <a:avLst/>
          </a:prstGeom>
          <a:noFill/>
          <a:ln w="12700">
            <a:noFill/>
            <a:miter lim="800000"/>
            <a:headEnd type="none" w="sm" len="sm"/>
            <a:tailEnd type="none" w="sm" len="sm"/>
          </a:ln>
        </p:spPr>
      </p:pic>
      <p:sp>
        <p:nvSpPr>
          <p:cNvPr id="72709" name="Line 5"/>
          <p:cNvSpPr>
            <a:spLocks noChangeShapeType="1"/>
          </p:cNvSpPr>
          <p:nvPr/>
        </p:nvSpPr>
        <p:spPr bwMode="auto">
          <a:xfrm>
            <a:off x="6705600" y="1981200"/>
            <a:ext cx="1447800" cy="609600"/>
          </a:xfrm>
          <a:prstGeom prst="line">
            <a:avLst/>
          </a:prstGeom>
          <a:noFill/>
          <a:ln w="12700">
            <a:solidFill>
              <a:schemeClr val="tx1"/>
            </a:solidFill>
            <a:round/>
            <a:headEnd type="none" w="sm" len="sm"/>
            <a:tailEnd type="triangle" w="sm" len="sm"/>
          </a:ln>
        </p:spPr>
        <p:txBody>
          <a:bodyPr/>
          <a:lstStyle/>
          <a:p>
            <a:endParaRPr lang="en-US"/>
          </a:p>
        </p:txBody>
      </p:sp>
      <p:sp>
        <p:nvSpPr>
          <p:cNvPr id="72710" name="Line 6"/>
          <p:cNvSpPr>
            <a:spLocks noChangeShapeType="1"/>
          </p:cNvSpPr>
          <p:nvPr/>
        </p:nvSpPr>
        <p:spPr bwMode="auto">
          <a:xfrm flipH="1">
            <a:off x="2743200" y="2362200"/>
            <a:ext cx="1905000" cy="609600"/>
          </a:xfrm>
          <a:prstGeom prst="line">
            <a:avLst/>
          </a:prstGeom>
          <a:noFill/>
          <a:ln w="12700">
            <a:solidFill>
              <a:schemeClr val="tx1"/>
            </a:solidFill>
            <a:round/>
            <a:headEnd type="none" w="sm" len="sm"/>
            <a:tailEnd type="triangle" w="sm" len="sm"/>
          </a:ln>
        </p:spPr>
        <p:txBody>
          <a:bodyPr/>
          <a:lstStyle/>
          <a:p>
            <a:endParaRPr lang="en-US"/>
          </a:p>
        </p:txBody>
      </p:sp>
      <p:pic>
        <p:nvPicPr>
          <p:cNvPr id="72711" name="Picture 7"/>
          <p:cNvPicPr>
            <a:picLocks noChangeAspect="1" noChangeArrowheads="1"/>
          </p:cNvPicPr>
          <p:nvPr/>
        </p:nvPicPr>
        <p:blipFill>
          <a:blip r:embed="rId5" cstate="print"/>
          <a:srcRect/>
          <a:stretch>
            <a:fillRect/>
          </a:stretch>
        </p:blipFill>
        <p:spPr bwMode="auto">
          <a:xfrm>
            <a:off x="228600" y="4419600"/>
            <a:ext cx="5354638" cy="15843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Financial Statement Review</a:t>
            </a:r>
          </a:p>
        </p:txBody>
      </p:sp>
      <p:sp>
        <p:nvSpPr>
          <p:cNvPr id="9219" name="Rectangle 3"/>
          <p:cNvSpPr>
            <a:spLocks noGrp="1" noChangeArrowheads="1"/>
          </p:cNvSpPr>
          <p:nvPr>
            <p:ph type="body" idx="1"/>
          </p:nvPr>
        </p:nvSpPr>
        <p:spPr/>
        <p:txBody>
          <a:bodyPr/>
          <a:lstStyle/>
          <a:p>
            <a:r>
              <a:rPr lang="en-US" smtClean="0"/>
              <a:t>Sources and Uses</a:t>
            </a:r>
          </a:p>
          <a:p>
            <a:r>
              <a:rPr lang="en-US" smtClean="0"/>
              <a:t>Income Statement</a:t>
            </a:r>
          </a:p>
          <a:p>
            <a:pPr lvl="1"/>
            <a:r>
              <a:rPr lang="en-US" smtClean="0"/>
              <a:t>EBITDA – revenues less operating expenses</a:t>
            </a:r>
          </a:p>
          <a:p>
            <a:pPr lvl="1"/>
            <a:r>
              <a:rPr lang="en-US" smtClean="0"/>
              <a:t>Net Income</a:t>
            </a:r>
          </a:p>
          <a:p>
            <a:r>
              <a:rPr lang="en-US" smtClean="0"/>
              <a:t>Cash Flow Statement</a:t>
            </a:r>
          </a:p>
          <a:p>
            <a:pPr lvl="1"/>
            <a:r>
              <a:rPr lang="en-US" smtClean="0"/>
              <a:t>Free Cash Flow</a:t>
            </a:r>
          </a:p>
          <a:p>
            <a:pPr lvl="1"/>
            <a:r>
              <a:rPr lang="en-US" smtClean="0"/>
              <a:t>Equity Cash Flow</a:t>
            </a:r>
          </a:p>
          <a:p>
            <a:pPr lvl="1"/>
            <a:r>
              <a:rPr lang="en-US" smtClean="0"/>
              <a:t>Cash Flow for DSCR</a:t>
            </a:r>
          </a:p>
          <a:p>
            <a:r>
              <a:rPr lang="en-US" smtClean="0"/>
              <a:t>Balance Sheet</a:t>
            </a:r>
          </a:p>
        </p:txBody>
      </p:sp>
    </p:spTree>
  </p:cSld>
  <p:clrMapOvr>
    <a:masterClrMapping/>
  </p:clrMapOvr>
  <p:transition>
    <p:zo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Strong Ratings</a:t>
            </a:r>
          </a:p>
        </p:txBody>
      </p:sp>
      <p:sp>
        <p:nvSpPr>
          <p:cNvPr id="73731" name="Rectangle 4"/>
          <p:cNvSpPr>
            <a:spLocks noGrp="1" noChangeArrowheads="1"/>
          </p:cNvSpPr>
          <p:nvPr>
            <p:ph type="body" idx="1"/>
          </p:nvPr>
        </p:nvSpPr>
        <p:spPr/>
        <p:txBody>
          <a:bodyPr/>
          <a:lstStyle/>
          <a:p>
            <a:pPr>
              <a:lnSpc>
                <a:spcPct val="80000"/>
              </a:lnSpc>
            </a:pPr>
            <a:r>
              <a:rPr lang="en-US" sz="1600" smtClean="0"/>
              <a:t>Characteristics of Strong Ratings</a:t>
            </a:r>
          </a:p>
          <a:p>
            <a:pPr lvl="1">
              <a:lnSpc>
                <a:spcPct val="80000"/>
              </a:lnSpc>
            </a:pPr>
            <a:r>
              <a:rPr lang="en-US" sz="1600" smtClean="0"/>
              <a:t>Capacity to generate sufficient cash flow to maintain DSCR’s within industry norms for investment grade ratings.</a:t>
            </a:r>
          </a:p>
          <a:p>
            <a:pPr lvl="1">
              <a:lnSpc>
                <a:spcPct val="80000"/>
              </a:lnSpc>
            </a:pPr>
            <a:r>
              <a:rPr lang="en-US" sz="1600" smtClean="0"/>
              <a:t>Fully amortizing debt</a:t>
            </a:r>
          </a:p>
          <a:p>
            <a:pPr lvl="1">
              <a:lnSpc>
                <a:spcPct val="80000"/>
              </a:lnSpc>
            </a:pPr>
            <a:r>
              <a:rPr lang="en-US" sz="1600" smtClean="0"/>
              <a:t>Lender has control over cash flows and collateral</a:t>
            </a:r>
          </a:p>
          <a:p>
            <a:pPr lvl="1">
              <a:lnSpc>
                <a:spcPct val="80000"/>
              </a:lnSpc>
            </a:pPr>
            <a:r>
              <a:rPr lang="en-US" sz="1600" smtClean="0"/>
              <a:t>Strong management with track record of meeting budgets in the country</a:t>
            </a:r>
          </a:p>
          <a:p>
            <a:pPr lvl="1">
              <a:lnSpc>
                <a:spcPct val="80000"/>
              </a:lnSpc>
            </a:pPr>
            <a:r>
              <a:rPr lang="en-US" sz="1600" smtClean="0"/>
              <a:t>Comprehensive risk mitigation</a:t>
            </a:r>
          </a:p>
          <a:p>
            <a:pPr>
              <a:lnSpc>
                <a:spcPct val="80000"/>
              </a:lnSpc>
            </a:pPr>
            <a:r>
              <a:rPr lang="en-US" sz="1600" smtClean="0"/>
              <a:t>Characteristics of Weak Ratings</a:t>
            </a:r>
          </a:p>
          <a:p>
            <a:pPr lvl="1">
              <a:lnSpc>
                <a:spcPct val="80000"/>
              </a:lnSpc>
            </a:pPr>
            <a:r>
              <a:rPr lang="en-US" sz="1600" smtClean="0"/>
              <a:t>DSCR below 1.0 under moderate stress test scenarios</a:t>
            </a:r>
          </a:p>
          <a:p>
            <a:pPr lvl="1">
              <a:lnSpc>
                <a:spcPct val="80000"/>
              </a:lnSpc>
            </a:pPr>
            <a:r>
              <a:rPr lang="en-US" sz="1600" smtClean="0"/>
              <a:t>Bullet maturities</a:t>
            </a:r>
          </a:p>
          <a:p>
            <a:pPr lvl="1">
              <a:lnSpc>
                <a:spcPct val="80000"/>
              </a:lnSpc>
            </a:pPr>
            <a:r>
              <a:rPr lang="en-US" sz="1600" smtClean="0"/>
              <a:t>Reserve funds from operating cash flow</a:t>
            </a:r>
          </a:p>
          <a:p>
            <a:pPr lvl="1">
              <a:lnSpc>
                <a:spcPct val="80000"/>
              </a:lnSpc>
            </a:pPr>
            <a:r>
              <a:rPr lang="en-US" sz="1600" smtClean="0"/>
              <a:t>Lender has limited control over cash flow</a:t>
            </a:r>
          </a:p>
          <a:p>
            <a:pPr lvl="1">
              <a:lnSpc>
                <a:spcPct val="80000"/>
              </a:lnSpc>
            </a:pPr>
            <a:r>
              <a:rPr lang="en-US" sz="1600" smtClean="0"/>
              <a:t>Management has limited experience in the country</a:t>
            </a:r>
          </a:p>
        </p:txBody>
      </p:sp>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mtClean="0"/>
              <a:t>Ratings Assignment – Basel II Document</a:t>
            </a:r>
          </a:p>
        </p:txBody>
      </p:sp>
      <p:sp>
        <p:nvSpPr>
          <p:cNvPr id="74755" name="Rectangle 3"/>
          <p:cNvSpPr>
            <a:spLocks noGrp="1" noChangeArrowheads="1"/>
          </p:cNvSpPr>
          <p:nvPr>
            <p:ph type="body" idx="1"/>
          </p:nvPr>
        </p:nvSpPr>
        <p:spPr/>
        <p:txBody>
          <a:bodyPr/>
          <a:lstStyle/>
          <a:p>
            <a:r>
              <a:rPr lang="en-US" smtClean="0"/>
              <a:t>Template of objective benchmarks that measure risk factors, such as DSCR’s, LLCR’s and break-even oil prices.</a:t>
            </a:r>
          </a:p>
          <a:p>
            <a:pPr lvl="1"/>
            <a:r>
              <a:rPr lang="en-US" b="1" i="1" smtClean="0">
                <a:solidFill>
                  <a:srgbClr val="6600FF"/>
                </a:solidFill>
              </a:rPr>
              <a:t>Simulation model</a:t>
            </a:r>
            <a:r>
              <a:rPr lang="en-US" smtClean="0"/>
              <a:t> that alters critical inputs changed that measures the likelihood of default (Monte Carlo Simulation with oil price varied to measure the potential for the DSCR to fall below 1.0)</a:t>
            </a:r>
          </a:p>
          <a:p>
            <a:pPr lvl="1"/>
            <a:r>
              <a:rPr lang="en-US" b="1" i="1" smtClean="0">
                <a:solidFill>
                  <a:srgbClr val="6600FF"/>
                </a:solidFill>
              </a:rPr>
              <a:t>Stress test to evaluate whether the transaction can withstand in a critical revenue or expense</a:t>
            </a:r>
            <a:r>
              <a:rPr lang="en-US" smtClean="0"/>
              <a:t>.  Determine financial flexibility in the face of adversity.</a:t>
            </a:r>
          </a:p>
          <a:p>
            <a:pPr lvl="1"/>
            <a:r>
              <a:rPr lang="en-US" b="1" i="1" smtClean="0">
                <a:solidFill>
                  <a:srgbClr val="6600FF"/>
                </a:solidFill>
              </a:rPr>
              <a:t>Judgmental criteria</a:t>
            </a:r>
            <a:r>
              <a:rPr lang="en-US" smtClean="0"/>
              <a:t> and weighting systems that use descriptions to distinguish credit quality.</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DSCR Drives the Debt Capacity</a:t>
            </a:r>
          </a:p>
        </p:txBody>
      </p:sp>
      <p:pic>
        <p:nvPicPr>
          <p:cNvPr id="75779" name="Picture 3"/>
          <p:cNvPicPr>
            <a:picLocks noChangeAspect="1" noChangeArrowheads="1"/>
          </p:cNvPicPr>
          <p:nvPr>
            <p:ph sz="half" idx="4294967295"/>
          </p:nvPr>
        </p:nvPicPr>
        <p:blipFill>
          <a:blip r:embed="rId2" cstate="print"/>
          <a:srcRect/>
          <a:stretch>
            <a:fillRect/>
          </a:stretch>
        </p:blipFill>
        <p:spPr bwMode="invGray">
          <a:xfrm>
            <a:off x="4648200" y="2133600"/>
            <a:ext cx="3810000" cy="2563813"/>
          </a:xfrm>
          <a:noFill/>
        </p:spPr>
      </p:pic>
      <p:sp>
        <p:nvSpPr>
          <p:cNvPr id="75780" name="Rectangle 4"/>
          <p:cNvSpPr>
            <a:spLocks noGrp="1" noChangeArrowheads="1"/>
          </p:cNvSpPr>
          <p:nvPr>
            <p:ph type="body" sz="half" idx="1"/>
          </p:nvPr>
        </p:nvSpPr>
        <p:spPr/>
        <p:txBody>
          <a:bodyPr/>
          <a:lstStyle/>
          <a:p>
            <a:pPr>
              <a:lnSpc>
                <a:spcPct val="90000"/>
              </a:lnSpc>
            </a:pPr>
            <a:r>
              <a:rPr lang="en-US" sz="1400" smtClean="0"/>
              <a:t>The debt service coverage ratio is a financial output in a project finance transaction which cannot be determined by sponsors of a project in advance.  The debt service coverage ratio statistic can be driven my many factors including the debt to capital ratio.  Unlike the DSCR, the debt to capital ratio is driven by a decision by sponsors and lenders.  </a:t>
            </a:r>
          </a:p>
          <a:p>
            <a:pPr>
              <a:lnSpc>
                <a:spcPct val="90000"/>
              </a:lnSpc>
            </a:pPr>
            <a:r>
              <a:rPr lang="en-US" sz="1400" smtClean="0"/>
              <a:t>There is a direct relationship between debt service coverage ratios and the debt to capital ratio once free cash flows have been established.  The table above shows the average and minimum debt service coverage ratio for the combined cycle plant assuming that price levels for the plant result in a project IRR of 11.09%.   The graph illustrates that a debt service coverage ratio of 50% is consistent with a minimum debt service coverage ratio of 1.76x and an average debt service coverage ratio of 2.19x. </a:t>
            </a:r>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General DSCR Criteria to Establish Debt Levels</a:t>
            </a:r>
          </a:p>
        </p:txBody>
      </p:sp>
      <p:sp>
        <p:nvSpPr>
          <p:cNvPr id="76803" name="Rectangle 3"/>
          <p:cNvSpPr>
            <a:spLocks noGrp="1" noChangeArrowheads="1"/>
          </p:cNvSpPr>
          <p:nvPr>
            <p:ph type="body" idx="1"/>
          </p:nvPr>
        </p:nvSpPr>
        <p:spPr/>
        <p:txBody>
          <a:bodyPr/>
          <a:lstStyle/>
          <a:p>
            <a:pPr marL="342900" indent="-342900">
              <a:lnSpc>
                <a:spcPct val="90000"/>
              </a:lnSpc>
            </a:pPr>
            <a:r>
              <a:rPr lang="en-US" sz="1600" smtClean="0"/>
              <a:t>Electric Power: 	 	1.3-1.4</a:t>
            </a:r>
          </a:p>
          <a:p>
            <a:pPr marL="342900" indent="-342900">
              <a:lnSpc>
                <a:spcPct val="90000"/>
              </a:lnSpc>
            </a:pPr>
            <a:r>
              <a:rPr lang="en-US" sz="1600" smtClean="0"/>
              <a:t>Resources:		1.5-2.0</a:t>
            </a:r>
          </a:p>
          <a:p>
            <a:pPr marL="342900" indent="-342900">
              <a:lnSpc>
                <a:spcPct val="90000"/>
              </a:lnSpc>
            </a:pPr>
            <a:r>
              <a:rPr lang="en-US" sz="1600" smtClean="0"/>
              <a:t>Telecoms:		1.5-2.0</a:t>
            </a:r>
          </a:p>
          <a:p>
            <a:pPr marL="342900" indent="-342900">
              <a:lnSpc>
                <a:spcPct val="90000"/>
              </a:lnSpc>
            </a:pPr>
            <a:r>
              <a:rPr lang="en-US" sz="1600" smtClean="0"/>
              <a:t>Infrastructure:		1.2-1.6</a:t>
            </a:r>
          </a:p>
          <a:p>
            <a:pPr marL="342900" indent="-342900">
              <a:lnSpc>
                <a:spcPct val="90000"/>
              </a:lnSpc>
            </a:pPr>
            <a:r>
              <a:rPr lang="en-US" sz="1600" smtClean="0"/>
              <a:t>Minimum ratio could dip to 1.5</a:t>
            </a:r>
          </a:p>
          <a:p>
            <a:pPr marL="342900" indent="-342900">
              <a:lnSpc>
                <a:spcPct val="90000"/>
              </a:lnSpc>
            </a:pPr>
            <a:r>
              <a:rPr lang="en-US" sz="1600" smtClean="0"/>
              <a:t>At a minimum, investment-grade </a:t>
            </a:r>
            <a:r>
              <a:rPr lang="en-US" sz="1600" smtClean="0">
                <a:solidFill>
                  <a:srgbClr val="FF0000"/>
                </a:solidFill>
              </a:rPr>
              <a:t>merchant projects</a:t>
            </a:r>
            <a:r>
              <a:rPr lang="en-US" sz="1600" smtClean="0"/>
              <a:t> probably will have to exceed a </a:t>
            </a:r>
            <a:r>
              <a:rPr lang="en-US" sz="1600" smtClean="0">
                <a:solidFill>
                  <a:srgbClr val="0066FF"/>
                </a:solidFill>
              </a:rPr>
              <a:t>2.0x</a:t>
            </a:r>
            <a:r>
              <a:rPr lang="en-US" sz="1600" smtClean="0"/>
              <a:t> annual DSCR through debt maturity, but also show steadily increasing ratios. Even with</a:t>
            </a:r>
            <a:r>
              <a:rPr lang="en-US" sz="1600" smtClean="0">
                <a:solidFill>
                  <a:srgbClr val="0066FF"/>
                </a:solidFill>
              </a:rPr>
              <a:t> 2.0x</a:t>
            </a:r>
            <a:r>
              <a:rPr lang="en-US" sz="1600" smtClean="0"/>
              <a:t> coverage levels, Standard &amp; Poor's will need to be satisfied that the scenarios behind such forecasts are defensible. Hence, Standard &amp; Poor's may rely on more conservative scenarios when determining its rating levels.</a:t>
            </a:r>
          </a:p>
          <a:p>
            <a:pPr marL="342900" indent="-342900">
              <a:lnSpc>
                <a:spcPct val="90000"/>
              </a:lnSpc>
            </a:pPr>
            <a:r>
              <a:rPr lang="en-US" sz="1600" smtClean="0"/>
              <a:t>For more traditional </a:t>
            </a:r>
            <a:r>
              <a:rPr lang="en-US" sz="1600" smtClean="0">
                <a:solidFill>
                  <a:srgbClr val="FF0000"/>
                </a:solidFill>
              </a:rPr>
              <a:t>contract revenue</a:t>
            </a:r>
            <a:r>
              <a:rPr lang="en-US" sz="1600" smtClean="0"/>
              <a:t> driven projects, minimum base case coverage levels should exceed </a:t>
            </a:r>
            <a:r>
              <a:rPr lang="en-US" sz="1600" smtClean="0">
                <a:solidFill>
                  <a:srgbClr val="0066FF"/>
                </a:solidFill>
              </a:rPr>
              <a:t>1.3x</a:t>
            </a:r>
            <a:r>
              <a:rPr lang="en-US" sz="1600" smtClean="0"/>
              <a:t> to </a:t>
            </a:r>
            <a:r>
              <a:rPr lang="en-US" sz="1600" smtClean="0">
                <a:solidFill>
                  <a:srgbClr val="0066FF"/>
                </a:solidFill>
              </a:rPr>
              <a:t>1.5x</a:t>
            </a:r>
            <a:r>
              <a:rPr lang="en-US" sz="1600" smtClean="0"/>
              <a:t> levels for investment-grade.</a:t>
            </a:r>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More on DSCR Targets for Alternative Industries</a:t>
            </a:r>
          </a:p>
        </p:txBody>
      </p:sp>
      <p:sp>
        <p:nvSpPr>
          <p:cNvPr id="77827" name="Rectangle 3"/>
          <p:cNvSpPr>
            <a:spLocks noGrp="1" noChangeArrowheads="1"/>
          </p:cNvSpPr>
          <p:nvPr>
            <p:ph type="body" sz="half" idx="1"/>
          </p:nvPr>
        </p:nvSpPr>
        <p:spPr>
          <a:xfrm>
            <a:off x="762000" y="1524000"/>
            <a:ext cx="7772400" cy="4191000"/>
          </a:xfrm>
        </p:spPr>
        <p:txBody>
          <a:bodyPr/>
          <a:lstStyle/>
          <a:p>
            <a:r>
              <a:rPr lang="en-US" sz="1600" smtClean="0"/>
              <a:t>Ranges in DSCR estimates</a:t>
            </a:r>
          </a:p>
          <a:p>
            <a:endParaRPr lang="en-US" sz="1600" smtClean="0"/>
          </a:p>
        </p:txBody>
      </p:sp>
      <p:pic>
        <p:nvPicPr>
          <p:cNvPr id="77828" name="Picture 4"/>
          <p:cNvPicPr>
            <a:picLocks noChangeAspect="1" noChangeArrowheads="1"/>
          </p:cNvPicPr>
          <p:nvPr>
            <p:ph sz="half" idx="2"/>
          </p:nvPr>
        </p:nvPicPr>
        <p:blipFill>
          <a:blip r:embed="rId3" cstate="print"/>
          <a:srcRect/>
          <a:stretch>
            <a:fillRect/>
          </a:stretch>
        </p:blipFill>
        <p:spPr>
          <a:xfrm>
            <a:off x="381000" y="2667000"/>
            <a:ext cx="8610600" cy="1647825"/>
          </a:xfrm>
          <a:noFill/>
        </p:spPr>
      </p:pic>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Example: DSCR for Wind Power</a:t>
            </a:r>
          </a:p>
        </p:txBody>
      </p:sp>
      <p:sp>
        <p:nvSpPr>
          <p:cNvPr id="78851" name="Rectangle 3"/>
          <p:cNvSpPr>
            <a:spLocks noGrp="1" noChangeArrowheads="1"/>
          </p:cNvSpPr>
          <p:nvPr>
            <p:ph type="body" idx="1"/>
          </p:nvPr>
        </p:nvSpPr>
        <p:spPr/>
        <p:txBody>
          <a:bodyPr/>
          <a:lstStyle/>
          <a:p>
            <a:r>
              <a:rPr lang="en-US" smtClean="0"/>
              <a:t>Typically, we want revenues after all operating costs and taxes to be about 50% higher than what we actually need to repay the debt. This means that on any given period, revenues can be a third lower for any reason (whether lower wind, poor operating performance, or lower electricity prices) and we will still have enough money to repay debt.</a:t>
            </a:r>
          </a:p>
          <a:p>
            <a:r>
              <a:rPr lang="en-US" smtClean="0"/>
              <a:t>This implies </a:t>
            </a:r>
            <a:r>
              <a:rPr lang="en-US" b="1" i="1" smtClean="0">
                <a:solidFill>
                  <a:srgbClr val="3366CC"/>
                </a:solidFill>
              </a:rPr>
              <a:t>1.5x DSCR</a:t>
            </a:r>
          </a:p>
          <a:p>
            <a:r>
              <a:rPr lang="en-US" smtClean="0"/>
              <a:t>Wind is highly predictable in the long run but highly volatile and uncertain in the short term, thus leading to strong comfort that the long term average will be close to predictions, but with an also strong likelihood that some seasons or even some years could see significantly lower production levels.  </a:t>
            </a:r>
          </a:p>
          <a:p>
            <a:r>
              <a:rPr lang="en-US" smtClean="0"/>
              <a:t>The DSCR has increased from </a:t>
            </a:r>
            <a:r>
              <a:rPr lang="en-US" b="1" i="1" smtClean="0">
                <a:solidFill>
                  <a:srgbClr val="3366CC"/>
                </a:solidFill>
              </a:rPr>
              <a:t>1.40x to 1.45x</a:t>
            </a:r>
            <a:r>
              <a:rPr lang="en-US" smtClean="0"/>
              <a:t> according to a study by LBL. </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t>DSCR Criteria (Reference)</a:t>
            </a:r>
          </a:p>
        </p:txBody>
      </p:sp>
      <p:sp>
        <p:nvSpPr>
          <p:cNvPr id="79875" name="Rectangle 3"/>
          <p:cNvSpPr>
            <a:spLocks noGrp="1" noChangeArrowheads="1"/>
          </p:cNvSpPr>
          <p:nvPr>
            <p:ph type="body" idx="1"/>
          </p:nvPr>
        </p:nvSpPr>
        <p:spPr/>
        <p:txBody>
          <a:bodyPr/>
          <a:lstStyle/>
          <a:p>
            <a:r>
              <a:rPr lang="en-US" smtClean="0"/>
              <a:t>At a minimum, investment-grade </a:t>
            </a:r>
            <a:r>
              <a:rPr lang="en-US" smtClean="0">
                <a:solidFill>
                  <a:srgbClr val="FF0000"/>
                </a:solidFill>
              </a:rPr>
              <a:t>merchant projects</a:t>
            </a:r>
            <a:r>
              <a:rPr lang="en-US" smtClean="0"/>
              <a:t> probably will have to exceed a </a:t>
            </a:r>
            <a:r>
              <a:rPr lang="en-US" smtClean="0">
                <a:solidFill>
                  <a:srgbClr val="0066FF"/>
                </a:solidFill>
              </a:rPr>
              <a:t>2.0x</a:t>
            </a:r>
            <a:r>
              <a:rPr lang="en-US" smtClean="0"/>
              <a:t> annual DSCR through debt maturity, but also show steadily increasing ratios. Even with</a:t>
            </a:r>
            <a:r>
              <a:rPr lang="en-US" smtClean="0">
                <a:solidFill>
                  <a:srgbClr val="0066FF"/>
                </a:solidFill>
              </a:rPr>
              <a:t> 2.0x</a:t>
            </a:r>
            <a:r>
              <a:rPr lang="en-US" smtClean="0"/>
              <a:t> coverage levels, Standard &amp; Poor's will need to be satisfied that the scenarios behind such forecasts are defensible. Hence, Standard &amp; Poor's may rely on more conservative scenarios when determining its rating levels.</a:t>
            </a:r>
          </a:p>
          <a:p>
            <a:r>
              <a:rPr lang="en-US" smtClean="0"/>
              <a:t>For more traditional </a:t>
            </a:r>
            <a:r>
              <a:rPr lang="en-US" smtClean="0">
                <a:solidFill>
                  <a:srgbClr val="FF0000"/>
                </a:solidFill>
              </a:rPr>
              <a:t>contract revenue</a:t>
            </a:r>
            <a:r>
              <a:rPr lang="en-US" smtClean="0"/>
              <a:t> driven projects, minimum base case coverage levels should exceed </a:t>
            </a:r>
            <a:r>
              <a:rPr lang="en-US" smtClean="0">
                <a:solidFill>
                  <a:srgbClr val="0066FF"/>
                </a:solidFill>
              </a:rPr>
              <a:t>1.3x</a:t>
            </a:r>
            <a:r>
              <a:rPr lang="en-US" smtClean="0"/>
              <a:t> to </a:t>
            </a:r>
            <a:r>
              <a:rPr lang="en-US" smtClean="0">
                <a:solidFill>
                  <a:srgbClr val="0066FF"/>
                </a:solidFill>
              </a:rPr>
              <a:t>1.5x</a:t>
            </a:r>
            <a:r>
              <a:rPr lang="en-US" smtClean="0"/>
              <a:t> levels for investment-grade.</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Fitch Rating Criteria for Airports</a:t>
            </a:r>
            <a:endParaRPr lang="en-US" dirty="0"/>
          </a:p>
        </p:txBody>
      </p:sp>
      <p:pic>
        <p:nvPicPr>
          <p:cNvPr id="202754" name="Picture 2"/>
          <p:cNvPicPr>
            <a:picLocks noGrp="1" noChangeAspect="1" noChangeArrowheads="1"/>
          </p:cNvPicPr>
          <p:nvPr>
            <p:ph idx="1"/>
          </p:nvPr>
        </p:nvPicPr>
        <p:blipFill>
          <a:blip r:embed="rId2" cstate="print"/>
          <a:srcRect/>
          <a:stretch>
            <a:fillRect/>
          </a:stretch>
        </p:blipFill>
        <p:spPr bwMode="auto">
          <a:xfrm>
            <a:off x="762000" y="2202296"/>
            <a:ext cx="7848600" cy="3215408"/>
          </a:xfrm>
          <a:prstGeom prst="rect">
            <a:avLst/>
          </a:prstGeom>
          <a:noFill/>
          <a:ln w="12700" cap="flat" cmpd="sng">
            <a:noFill/>
            <a:prstDash val="solid"/>
            <a:miter lim="800000"/>
            <a:headEnd type="none" w="sm" len="sm"/>
            <a:tailEnd type="none" w="sm" len="sm"/>
          </a:ln>
          <a:effectLst/>
        </p:spPr>
      </p:pic>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Fitch Rating for Port</a:t>
            </a:r>
            <a:endParaRPr lang="en-US" dirty="0"/>
          </a:p>
        </p:txBody>
      </p:sp>
      <p:pic>
        <p:nvPicPr>
          <p:cNvPr id="204802" name="Picture 2"/>
          <p:cNvPicPr>
            <a:picLocks noGrp="1" noChangeAspect="1" noChangeArrowheads="1"/>
          </p:cNvPicPr>
          <p:nvPr>
            <p:ph idx="1"/>
          </p:nvPr>
        </p:nvPicPr>
        <p:blipFill>
          <a:blip r:embed="rId2" cstate="print"/>
          <a:srcRect/>
          <a:stretch>
            <a:fillRect/>
          </a:stretch>
        </p:blipFill>
        <p:spPr bwMode="auto">
          <a:xfrm>
            <a:off x="1762125" y="2295525"/>
            <a:ext cx="5848350" cy="302895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Fitch Criteria for Toll roads</a:t>
            </a:r>
            <a:endParaRPr lang="en-US" dirty="0"/>
          </a:p>
        </p:txBody>
      </p:sp>
      <p:pic>
        <p:nvPicPr>
          <p:cNvPr id="203778" name="Picture 2"/>
          <p:cNvPicPr>
            <a:picLocks noGrp="1" noChangeAspect="1" noChangeArrowheads="1"/>
          </p:cNvPicPr>
          <p:nvPr>
            <p:ph idx="1"/>
          </p:nvPr>
        </p:nvPicPr>
        <p:blipFill>
          <a:blip r:embed="rId2" cstate="print"/>
          <a:srcRect/>
          <a:stretch>
            <a:fillRect/>
          </a:stretch>
        </p:blipFill>
        <p:spPr bwMode="auto">
          <a:xfrm>
            <a:off x="990600" y="990600"/>
            <a:ext cx="7239000" cy="5363416"/>
          </a:xfrm>
          <a:prstGeom prst="rect">
            <a:avLst/>
          </a:prstGeom>
          <a:noFill/>
          <a:ln w="12700" cap="flat" cmpd="sng">
            <a:noFill/>
            <a:prstDash val="solid"/>
            <a:miter lim="800000"/>
            <a:headEnd type="none" w="sm" len="sm"/>
            <a:tailEnd type="none" w="sm" len="sm"/>
          </a:ln>
          <a:effectLst/>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Sources and Uses Statement</a:t>
            </a:r>
          </a:p>
        </p:txBody>
      </p:sp>
      <p:sp>
        <p:nvSpPr>
          <p:cNvPr id="10243" name="Rectangle 3"/>
          <p:cNvSpPr>
            <a:spLocks noGrp="1" noChangeArrowheads="1"/>
          </p:cNvSpPr>
          <p:nvPr>
            <p:ph type="body" idx="1"/>
          </p:nvPr>
        </p:nvSpPr>
        <p:spPr/>
        <p:txBody>
          <a:bodyPr/>
          <a:lstStyle/>
          <a:p>
            <a:r>
              <a:rPr lang="en-US" smtClean="0"/>
              <a:t>The primary statement for analysis during  the construction of a project is the source and use statement.</a:t>
            </a:r>
          </a:p>
          <a:p>
            <a:r>
              <a:rPr lang="en-US" smtClean="0"/>
              <a:t>This statement demonstrates, for alternative periods, how much money has been spent on the project and where the money for the project is coming from.</a:t>
            </a:r>
          </a:p>
          <a:p>
            <a:r>
              <a:rPr lang="en-US" smtClean="0"/>
              <a:t>The sources and uses statement shows interest during construction, the capital structure of the company, and total cost of the project.</a:t>
            </a:r>
          </a:p>
          <a:p>
            <a:r>
              <a:rPr lang="en-US" smtClean="0"/>
              <a:t>The sources and uses statement shows joint venture contributions, the funding by subordinated debt and any grants from government agencies.</a:t>
            </a:r>
          </a:p>
          <a:p>
            <a:r>
              <a:rPr lang="en-US" smtClean="0"/>
              <a:t>There is no debt service during the construction period and the debt service coverage ratio is not computed.</a:t>
            </a:r>
          </a:p>
          <a:p>
            <a:r>
              <a:rPr lang="en-US" smtClean="0"/>
              <a:t>Cash flow is negative during the construction period.</a:t>
            </a:r>
          </a:p>
        </p:txBody>
      </p:sp>
    </p:spTree>
  </p:cSld>
  <p:clrMapOvr>
    <a:masterClrMapping/>
  </p:clrMapOvr>
  <p:transition>
    <p:zo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Example of Project Finance as Risk Measurement Survey of Electric Plants</a:t>
            </a:r>
          </a:p>
        </p:txBody>
      </p:sp>
      <p:pic>
        <p:nvPicPr>
          <p:cNvPr id="80899" name="Picture 3"/>
          <p:cNvPicPr>
            <a:picLocks noChangeAspect="1" noChangeArrowheads="1"/>
          </p:cNvPicPr>
          <p:nvPr/>
        </p:nvPicPr>
        <p:blipFill>
          <a:blip r:embed="rId3" cstate="print"/>
          <a:srcRect/>
          <a:stretch>
            <a:fillRect/>
          </a:stretch>
        </p:blipFill>
        <p:spPr bwMode="auto">
          <a:xfrm>
            <a:off x="990600" y="1447800"/>
            <a:ext cx="7069138" cy="4808538"/>
          </a:xfrm>
          <a:prstGeom prst="rect">
            <a:avLst/>
          </a:prstGeom>
          <a:noFill/>
          <a:ln w="12700" cap="sq">
            <a:noFill/>
            <a:miter lim="800000"/>
            <a:headEnd type="none" w="sm" len="sm"/>
            <a:tailEnd type="none" w="sm" len="sm"/>
          </a:ln>
        </p:spPr>
      </p:pic>
    </p:spTree>
  </p:cSld>
  <p:clrMapOvr>
    <a:masterClrMapping/>
  </p:clrMapOvr>
  <p:transition>
    <p:zoom dir="in"/>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DSCR Criteria in PFI Transactions</a:t>
            </a:r>
          </a:p>
        </p:txBody>
      </p:sp>
      <p:sp>
        <p:nvSpPr>
          <p:cNvPr id="81923" name="Rectangle 3"/>
          <p:cNvSpPr>
            <a:spLocks noGrp="1" noChangeArrowheads="1"/>
          </p:cNvSpPr>
          <p:nvPr>
            <p:ph type="body" idx="1"/>
          </p:nvPr>
        </p:nvSpPr>
        <p:spPr/>
        <p:txBody>
          <a:bodyPr/>
          <a:lstStyle/>
          <a:p>
            <a:pPr marL="406400" indent="-406400"/>
            <a:r>
              <a:rPr lang="en-US" smtClean="0"/>
              <a:t>The DSCR in PFI transactions can be very low – in the range of 1.05 – 1.2.  The low DSCR results from the tight coverage of revenue and expense fluctuations with contracts.</a:t>
            </a:r>
          </a:p>
          <a:p>
            <a:pPr marL="406400" indent="-406400"/>
            <a:r>
              <a:rPr lang="en-US" smtClean="0"/>
              <a:t>With the low DSCR, small risks in other transactions can become large risks for project loans.</a:t>
            </a:r>
          </a:p>
          <a:p>
            <a:pPr marL="406400" indent="-406400"/>
            <a:r>
              <a:rPr lang="en-US" smtClean="0"/>
              <a:t>For example, interest rate fluctuations may have a small effect on transactions where the DSCR is 1.8, but the fluctuations in interest rates can cause default in the very tight PFI transactions.  This is why there are 100% interest rate swaps in PFI.</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Detailed Issues in Computing the DSCR</a:t>
            </a:r>
          </a:p>
        </p:txBody>
      </p:sp>
      <p:sp>
        <p:nvSpPr>
          <p:cNvPr id="82947" name="Rectangle 3"/>
          <p:cNvSpPr>
            <a:spLocks noGrp="1" noChangeArrowheads="1"/>
          </p:cNvSpPr>
          <p:nvPr>
            <p:ph type="body" idx="1"/>
          </p:nvPr>
        </p:nvSpPr>
        <p:spPr/>
        <p:txBody>
          <a:bodyPr/>
          <a:lstStyle/>
          <a:p>
            <a:r>
              <a:rPr lang="en-US" sz="1600" smtClean="0"/>
              <a:t>There are many intricacies in computing the DSCR despite it being a simple ratio.</a:t>
            </a:r>
          </a:p>
          <a:p>
            <a:r>
              <a:rPr lang="en-US" sz="1600" smtClean="0"/>
              <a:t>First, some general discussion</a:t>
            </a:r>
          </a:p>
          <a:p>
            <a:pPr lvl="1"/>
            <a:r>
              <a:rPr lang="en-US" sz="1600" smtClean="0"/>
              <a:t>DSCRs are the primary quantitative measure of project financial credit strength. The DSCR is the ratio of net cash flow to principal and interest obligations. Cash from operations is calculated strictly by taking cash revenues and subtracting expenses and taxes, but excluding interest and principal needed to maintain ongoing operations. </a:t>
            </a:r>
          </a:p>
          <a:p>
            <a:pPr lvl="1"/>
            <a:r>
              <a:rPr lang="en-US" sz="1600" smtClean="0"/>
              <a:t>Should also subtract changes in working capital and sustaining capital expenditures</a:t>
            </a:r>
          </a:p>
          <a:p>
            <a:pPr lvl="1"/>
            <a:r>
              <a:rPr lang="en-US" sz="1600" smtClean="0"/>
              <a:t>To the extent that a project has tax obligations, such as host country income tax, withholding taxes on dividends and interest paid overseas, etc., these taxes are treated as ongoing expenses needed to keep a project operating.   </a:t>
            </a:r>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t>Alternative DSCR Calculations</a:t>
            </a:r>
          </a:p>
        </p:txBody>
      </p:sp>
      <p:sp>
        <p:nvSpPr>
          <p:cNvPr id="83971" name="Rectangle 4"/>
          <p:cNvSpPr>
            <a:spLocks noGrp="1" noChangeArrowheads="1"/>
          </p:cNvSpPr>
          <p:nvPr>
            <p:ph type="body" idx="1"/>
          </p:nvPr>
        </p:nvSpPr>
        <p:spPr/>
        <p:txBody>
          <a:bodyPr/>
          <a:lstStyle/>
          <a:p>
            <a:pPr>
              <a:lnSpc>
                <a:spcPct val="80000"/>
              </a:lnSpc>
            </a:pPr>
            <a:r>
              <a:rPr lang="en-US" sz="1600" smtClean="0"/>
              <a:t>Minimum DSCR</a:t>
            </a:r>
          </a:p>
          <a:p>
            <a:pPr lvl="1">
              <a:lnSpc>
                <a:spcPct val="80000"/>
              </a:lnSpc>
            </a:pPr>
            <a:r>
              <a:rPr lang="en-US" sz="1600" smtClean="0"/>
              <a:t>The most important ratio that measures the minimum DSCR the project will see through debt maturity. The minimum DSCR will likely point to the project's greatest period of financial stress. </a:t>
            </a:r>
          </a:p>
          <a:p>
            <a:pPr>
              <a:lnSpc>
                <a:spcPct val="80000"/>
              </a:lnSpc>
            </a:pPr>
            <a:r>
              <a:rPr lang="en-US" sz="1600" smtClean="0"/>
              <a:t>Short-term DSCR</a:t>
            </a:r>
          </a:p>
          <a:p>
            <a:pPr lvl="1">
              <a:lnSpc>
                <a:spcPct val="80000"/>
              </a:lnSpc>
            </a:pPr>
            <a:r>
              <a:rPr lang="en-US" sz="1600" smtClean="0"/>
              <a:t>looks forward three years, as a near-term measure of financial strength. </a:t>
            </a:r>
          </a:p>
          <a:p>
            <a:pPr>
              <a:lnSpc>
                <a:spcPct val="80000"/>
              </a:lnSpc>
            </a:pPr>
            <a:r>
              <a:rPr lang="en-US" sz="1600" smtClean="0"/>
              <a:t>The Average DSCR</a:t>
            </a:r>
          </a:p>
          <a:p>
            <a:pPr lvl="1">
              <a:lnSpc>
                <a:spcPct val="80000"/>
              </a:lnSpc>
            </a:pPr>
            <a:r>
              <a:rPr lang="en-US" sz="1600" smtClean="0"/>
              <a:t>averages all of the minimum DSCRs remaining through maturity (as opposed to calculating the average CFO and dividing by the average annual debt service). The average DSCR provides a general measure of a project's cash flow coverage of debt obligations.</a:t>
            </a:r>
          </a:p>
          <a:p>
            <a:pPr>
              <a:lnSpc>
                <a:spcPct val="80000"/>
              </a:lnSpc>
            </a:pPr>
            <a:r>
              <a:rPr lang="en-US" sz="1600" smtClean="0"/>
              <a:t>The average DSCR, when viewed alongside the long-term and short-term minimum DSCR, does provide another measure of project comparability. </a:t>
            </a:r>
          </a:p>
          <a:p>
            <a:pPr>
              <a:lnSpc>
                <a:spcPct val="80000"/>
              </a:lnSpc>
            </a:pPr>
            <a:r>
              <a:rPr lang="en-US" sz="1600" smtClean="0"/>
              <a:t>Generally, stronger projects will show annual DSCRs that steadily increase with time to partially offset the risk that future cash flows tend to be less certain than near term cash flows.  </a:t>
            </a:r>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Difference Between Free Cash Flow and Cash Flow for the DSCR</a:t>
            </a:r>
          </a:p>
        </p:txBody>
      </p:sp>
      <p:sp>
        <p:nvSpPr>
          <p:cNvPr id="84995" name="Rectangle 3"/>
          <p:cNvSpPr>
            <a:spLocks noGrp="1" noChangeArrowheads="1"/>
          </p:cNvSpPr>
          <p:nvPr>
            <p:ph type="body" idx="1"/>
          </p:nvPr>
        </p:nvSpPr>
        <p:spPr/>
        <p:txBody>
          <a:bodyPr/>
          <a:lstStyle/>
          <a:p>
            <a:r>
              <a:rPr lang="en-US" sz="1600" smtClean="0"/>
              <a:t>Free cash flow</a:t>
            </a:r>
          </a:p>
          <a:p>
            <a:pPr lvl="1"/>
            <a:r>
              <a:rPr lang="en-US" sz="1600" smtClean="0"/>
              <a:t>Excludes interest income</a:t>
            </a:r>
          </a:p>
          <a:p>
            <a:pPr lvl="1"/>
            <a:r>
              <a:rPr lang="en-US" sz="1600" smtClean="0"/>
              <a:t>Adjusts taxes to remove benefits of interest income</a:t>
            </a:r>
          </a:p>
          <a:p>
            <a:pPr lvl="1"/>
            <a:r>
              <a:rPr lang="en-US" sz="1600" smtClean="0"/>
              <a:t>Includes proceeds from asset sales and insurance proceeds</a:t>
            </a:r>
          </a:p>
          <a:p>
            <a:pPr lvl="1"/>
            <a:r>
              <a:rPr lang="en-US" sz="1600" smtClean="0"/>
              <a:t>Determines the amount the project would earn if there was no debt financing</a:t>
            </a:r>
          </a:p>
          <a:p>
            <a:pPr lvl="1"/>
            <a:r>
              <a:rPr lang="en-US" sz="1600" smtClean="0"/>
              <a:t>Should make adjustments for interest during construction</a:t>
            </a:r>
          </a:p>
          <a:p>
            <a:r>
              <a:rPr lang="en-US" sz="1600" smtClean="0"/>
              <a:t>Cash flow for debt service</a:t>
            </a:r>
          </a:p>
          <a:p>
            <a:pPr lvl="1"/>
            <a:r>
              <a:rPr lang="en-US" sz="1600" smtClean="0"/>
              <a:t>Includes interest income</a:t>
            </a:r>
          </a:p>
          <a:p>
            <a:pPr lvl="1"/>
            <a:r>
              <a:rPr lang="en-US" sz="1600" smtClean="0"/>
              <a:t>Uses actual taxes</a:t>
            </a:r>
          </a:p>
          <a:p>
            <a:pPr lvl="1"/>
            <a:r>
              <a:rPr lang="en-US" sz="1600" smtClean="0"/>
              <a:t>Excludes amounts that will not be available on an on-going basis to pay debt service</a:t>
            </a:r>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Issue 1: DSRA Balances in the DSCR</a:t>
            </a:r>
          </a:p>
        </p:txBody>
      </p:sp>
      <p:sp>
        <p:nvSpPr>
          <p:cNvPr id="86019" name="Rectangle 3"/>
          <p:cNvSpPr>
            <a:spLocks noGrp="1" noChangeArrowheads="1"/>
          </p:cNvSpPr>
          <p:nvPr>
            <p:ph type="body" idx="1"/>
          </p:nvPr>
        </p:nvSpPr>
        <p:spPr/>
        <p:txBody>
          <a:bodyPr/>
          <a:lstStyle/>
          <a:p>
            <a:r>
              <a:rPr lang="en-US" smtClean="0"/>
              <a:t>A project has better quality if it has a debt service reserve account</a:t>
            </a:r>
          </a:p>
          <a:p>
            <a:r>
              <a:rPr lang="en-US" smtClean="0"/>
              <a:t>Why not include all cash available to pay bank, including cash in accounts</a:t>
            </a:r>
          </a:p>
          <a:p>
            <a:r>
              <a:rPr lang="en-US" smtClean="0"/>
              <a:t>According to S&amp;P</a:t>
            </a:r>
          </a:p>
          <a:p>
            <a:r>
              <a:rPr lang="en-US" smtClean="0"/>
              <a:t>The ratio calculation also </a:t>
            </a:r>
            <a:r>
              <a:rPr lang="en-US" b="1" i="1" smtClean="0"/>
              <a:t>excludes any cash balances that a project could draw on to service debt,</a:t>
            </a:r>
            <a:r>
              <a:rPr lang="en-US" smtClean="0"/>
              <a:t> such as the debt service reserve fund or maintenance reserve funds. </a:t>
            </a:r>
          </a:p>
        </p:txBody>
      </p:sp>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Issue 2: Senior and Subordinated DSCR</a:t>
            </a:r>
          </a:p>
        </p:txBody>
      </p:sp>
      <p:sp>
        <p:nvSpPr>
          <p:cNvPr id="87043" name="Rectangle 3"/>
          <p:cNvSpPr>
            <a:spLocks noGrp="1" noChangeArrowheads="1"/>
          </p:cNvSpPr>
          <p:nvPr>
            <p:ph type="body" idx="1"/>
          </p:nvPr>
        </p:nvSpPr>
        <p:spPr/>
        <p:txBody>
          <a:bodyPr/>
          <a:lstStyle/>
          <a:p>
            <a:pPr>
              <a:lnSpc>
                <a:spcPct val="90000"/>
              </a:lnSpc>
            </a:pPr>
            <a:r>
              <a:rPr lang="en-AU" sz="1600" b="1" smtClean="0"/>
              <a:t>Senior DSCR</a:t>
            </a:r>
            <a:r>
              <a:rPr lang="en-AU" sz="1600" smtClean="0"/>
              <a:t>:  </a:t>
            </a:r>
          </a:p>
          <a:p>
            <a:pPr lvl="1">
              <a:lnSpc>
                <a:spcPct val="90000"/>
              </a:lnSpc>
            </a:pPr>
            <a:r>
              <a:rPr lang="en-US" sz="1600" smtClean="0"/>
              <a:t>For the senior DSCR, divide the net cash flow by the senior debt service obligations, exactly as it would if only one class of debt existed. </a:t>
            </a:r>
          </a:p>
          <a:p>
            <a:pPr>
              <a:lnSpc>
                <a:spcPct val="90000"/>
              </a:lnSpc>
            </a:pPr>
            <a:r>
              <a:rPr lang="en-US" sz="1600" b="1" smtClean="0"/>
              <a:t>Subordinated DSCR – Two Methods</a:t>
            </a:r>
            <a:r>
              <a:rPr lang="en-US" sz="1600" smtClean="0"/>
              <a:t>. </a:t>
            </a:r>
          </a:p>
          <a:p>
            <a:pPr lvl="1">
              <a:lnSpc>
                <a:spcPct val="90000"/>
              </a:lnSpc>
            </a:pPr>
            <a:r>
              <a:rPr lang="en-US" sz="1600" smtClean="0"/>
              <a:t>The first method calculates the ratio of the total net cash flow to the project's total debt service obligations (senior plus subordinated). This consolidated calculation provides the only true measure of project cash flow available to service subordinated debt.   </a:t>
            </a:r>
          </a:p>
          <a:p>
            <a:pPr lvl="1">
              <a:lnSpc>
                <a:spcPct val="90000"/>
              </a:lnSpc>
            </a:pPr>
            <a:r>
              <a:rPr lang="en-US" sz="1600" smtClean="0"/>
              <a:t>The second method takes the net cash flow and then subtracts the senior debt service obligation to determine the residual cash flow available to cover subordinated debt service. This method, does not, however, provide a reliable measure of credit risk that subordinated debt faces. A combination of small subordinated debt service relative to the residual CFO could result in a much higher subordinated DSCR relative to the consolidated DSCR calculation. Moreover, the ratio of residual CFO to subordinated debt is much more sensitive to small changes to a project's total CFO than the consolidated measure.   </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smtClean="0"/>
              <a:t>Issue 3: Operating Reserves and Debt Service Reserve Account Movements</a:t>
            </a:r>
          </a:p>
        </p:txBody>
      </p:sp>
      <p:sp>
        <p:nvSpPr>
          <p:cNvPr id="88067" name="Rectangle 3"/>
          <p:cNvSpPr>
            <a:spLocks noGrp="1" noChangeArrowheads="1"/>
          </p:cNvSpPr>
          <p:nvPr>
            <p:ph type="body" idx="1"/>
          </p:nvPr>
        </p:nvSpPr>
        <p:spPr/>
        <p:txBody>
          <a:bodyPr/>
          <a:lstStyle/>
          <a:p>
            <a:r>
              <a:rPr lang="en-US" sz="1600" smtClean="0"/>
              <a:t>Operating Reserves</a:t>
            </a:r>
          </a:p>
          <a:p>
            <a:pPr lvl="1"/>
            <a:r>
              <a:rPr lang="en-US" sz="1600" smtClean="0"/>
              <a:t>If cash must be put aside into a reserve account for major maintenance or other lumpy expenditures, the cash that goes into the accounts should be treated as a cash outflow, like an operating expense.</a:t>
            </a:r>
          </a:p>
          <a:p>
            <a:pPr lvl="1"/>
            <a:r>
              <a:rPr lang="en-US" sz="1600" smtClean="0"/>
              <a:t>When the operating expense occurs and funds are withdrawn, then the cash withdrawn is included as an inflow in the DSCR.</a:t>
            </a:r>
          </a:p>
          <a:p>
            <a:pPr lvl="1"/>
            <a:r>
              <a:rPr lang="en-US" sz="1600" smtClean="0"/>
              <a:t>Therefore, the DSCR is smoothed out</a:t>
            </a:r>
          </a:p>
          <a:p>
            <a:r>
              <a:rPr lang="en-US" sz="1600" smtClean="0"/>
              <a:t>Debt Service Reserve Account</a:t>
            </a:r>
          </a:p>
          <a:p>
            <a:pPr lvl="1"/>
            <a:r>
              <a:rPr lang="en-US" sz="1600" smtClean="0"/>
              <a:t>Sometimes, money is put aside in a DSRA account from operating cash flows.</a:t>
            </a:r>
          </a:p>
          <a:p>
            <a:pPr lvl="1"/>
            <a:r>
              <a:rPr lang="en-US" sz="1600" smtClean="0"/>
              <a:t>If there are cash short-falls, then cash is taken out of the DSRA.</a:t>
            </a:r>
          </a:p>
          <a:p>
            <a:pPr lvl="1"/>
            <a:r>
              <a:rPr lang="en-US" sz="1600" smtClean="0"/>
              <a:t>Is the issue the same</a:t>
            </a:r>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t>Other DSCR Issues</a:t>
            </a:r>
          </a:p>
        </p:txBody>
      </p:sp>
      <p:sp>
        <p:nvSpPr>
          <p:cNvPr id="89091" name="Rectangle 3"/>
          <p:cNvSpPr>
            <a:spLocks noGrp="1" noChangeArrowheads="1"/>
          </p:cNvSpPr>
          <p:nvPr>
            <p:ph type="body" idx="1"/>
          </p:nvPr>
        </p:nvSpPr>
        <p:spPr/>
        <p:txBody>
          <a:bodyPr/>
          <a:lstStyle/>
          <a:p>
            <a:r>
              <a:rPr lang="en-US" smtClean="0"/>
              <a:t>In reviewing various transactions, various DSCR issues arise.  Some of these include:</a:t>
            </a:r>
          </a:p>
          <a:p>
            <a:pPr lvl="1"/>
            <a:r>
              <a:rPr lang="en-US" smtClean="0"/>
              <a:t>If there is a cash flow sweep, should an interest only ratio be computed, or should alternative ratios be used.</a:t>
            </a:r>
          </a:p>
          <a:p>
            <a:pPr lvl="1"/>
            <a:r>
              <a:rPr lang="en-US" smtClean="0"/>
              <a:t>In computing break-even analysis should debt service reserves be included in the ratio.</a:t>
            </a:r>
          </a:p>
          <a:p>
            <a:pPr lvl="1"/>
            <a:r>
              <a:rPr lang="en-US" smtClean="0"/>
              <a:t>If there are breakage costs for interest rate swaps, how should breakage costs be treated.</a:t>
            </a:r>
          </a:p>
          <a:p>
            <a:pPr lvl="1"/>
            <a:r>
              <a:rPr lang="en-US" smtClean="0"/>
              <a:t>Should different ratios be used for backward looking analysis and forward looking analysis.</a:t>
            </a:r>
          </a:p>
          <a:p>
            <a:pPr lvl="1"/>
            <a:r>
              <a:rPr lang="en-US" smtClean="0"/>
              <a:t>In using DSCR’s as triggers to limit dividends or to sweep cash flow, which ratios should be used.</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Timing of DSCR Calculations</a:t>
            </a:r>
          </a:p>
        </p:txBody>
      </p:sp>
      <p:sp>
        <p:nvSpPr>
          <p:cNvPr id="90115" name="Rectangle 3"/>
          <p:cNvSpPr>
            <a:spLocks noGrp="1" noChangeArrowheads="1"/>
          </p:cNvSpPr>
          <p:nvPr>
            <p:ph type="body" idx="1"/>
          </p:nvPr>
        </p:nvSpPr>
        <p:spPr/>
        <p:txBody>
          <a:bodyPr/>
          <a:lstStyle/>
          <a:p>
            <a:r>
              <a:rPr lang="en-GB" sz="1600" smtClean="0"/>
              <a:t>The DSCR is not generally computed before the date of project completion.  Therefore, language related to the definition of the completion of the project must be included in the loan agreement:</a:t>
            </a:r>
          </a:p>
          <a:p>
            <a:pPr lvl="1"/>
            <a:r>
              <a:rPr lang="en-GB" sz="1600" smtClean="0"/>
              <a:t>"</a:t>
            </a:r>
            <a:r>
              <a:rPr lang="en-GB" sz="1600" b="1" smtClean="0"/>
              <a:t>Completion Date</a:t>
            </a:r>
            <a:r>
              <a:rPr lang="en-GB" sz="1600" smtClean="0"/>
              <a:t>" means the first date on which the Agent receives notification from the Lenders' Technical Adviser that the following conditions have been fulfilled to the satisfaction of the Lenders' Technical Adviser:</a:t>
            </a:r>
          </a:p>
          <a:p>
            <a:pPr lvl="2"/>
            <a:r>
              <a:rPr lang="en-GB" sz="1400" smtClean="0"/>
              <a:t>[the completion tests under the Concession Agreement have been completed, the Authority has issued to the Borrower the [Completion Certificate] pursuant to Clause {cross-reference} of the Concession Agreement and the [Operating Commencement Date] under the Concession Agreement has occurred]; [and]</a:t>
            </a:r>
          </a:p>
          <a:p>
            <a:pPr lvl="2"/>
            <a:r>
              <a:rPr lang="en-GB" sz="1400" smtClean="0"/>
              <a:t>[the completion tests under the Construction Contract have been completed and the Borrower has issued to the Contractor the [Final Acceptance Certificate] pursuant to Clause {cross-reference} of the Construction Contract]; [and</a:t>
            </a:r>
          </a:p>
          <a:p>
            <a:pPr lvl="2"/>
            <a:r>
              <a:rPr lang="en-GB" sz="1400" smtClean="0"/>
              <a:t>{describe other Completion Date conditions}][;</a:t>
            </a:r>
            <a:endParaRPr lang="en-US" sz="1400" smtClean="0"/>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p:txBody>
          <a:bodyPr/>
          <a:lstStyle/>
          <a:p>
            <a:r>
              <a:rPr lang="en-US" smtClean="0"/>
              <a:t>Example of Sources and Uses of Funds</a:t>
            </a:r>
          </a:p>
        </p:txBody>
      </p:sp>
      <p:pic>
        <p:nvPicPr>
          <p:cNvPr id="11267" name="Picture 3"/>
          <p:cNvPicPr>
            <a:picLocks noGrp="1" noChangeAspect="1" noChangeArrowheads="1"/>
          </p:cNvPicPr>
          <p:nvPr>
            <p:ph idx="1"/>
          </p:nvPr>
        </p:nvPicPr>
        <p:blipFill>
          <a:blip r:embed="rId2" cstate="print"/>
          <a:srcRect/>
          <a:stretch>
            <a:fillRect/>
          </a:stretch>
        </p:blipFill>
        <p:spPr>
          <a:xfrm>
            <a:off x="457200" y="1770063"/>
            <a:ext cx="8418513" cy="3725862"/>
          </a:xfrm>
          <a:noFill/>
        </p:spPr>
      </p:pic>
    </p:spTree>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Fundamental Events of Default</a:t>
            </a:r>
          </a:p>
        </p:txBody>
      </p:sp>
      <p:sp>
        <p:nvSpPr>
          <p:cNvPr id="91139" name="Rectangle 3"/>
          <p:cNvSpPr>
            <a:spLocks noGrp="1" noChangeArrowheads="1"/>
          </p:cNvSpPr>
          <p:nvPr>
            <p:ph type="body" idx="1"/>
          </p:nvPr>
        </p:nvSpPr>
        <p:spPr/>
        <p:txBody>
          <a:bodyPr/>
          <a:lstStyle/>
          <a:p>
            <a:r>
              <a:rPr lang="en-US" smtClean="0"/>
              <a:t>The primary function of the DSCR is to measure the probability of defalut – a ratio of 1.0 implies a default.  Fundamental events of default include</a:t>
            </a:r>
          </a:p>
          <a:p>
            <a:pPr lvl="1"/>
            <a:r>
              <a:rPr lang="en-US" smtClean="0"/>
              <a:t>the failure of the borrower to pay debt service;</a:t>
            </a:r>
          </a:p>
          <a:p>
            <a:pPr lvl="1"/>
            <a:r>
              <a:rPr lang="en-US" smtClean="0"/>
              <a:t>failure to comply with insurance requirements;</a:t>
            </a:r>
          </a:p>
          <a:p>
            <a:pPr lvl="1"/>
            <a:r>
              <a:rPr lang="en-US" smtClean="0"/>
              <a:t>entry of a final court judgment in excess of a significant dollar amount which is not paid or stayed after a certain period;</a:t>
            </a:r>
          </a:p>
          <a:p>
            <a:pPr lvl="1"/>
            <a:r>
              <a:rPr lang="en-US" smtClean="0"/>
              <a:t>abandonment of the project; </a:t>
            </a:r>
          </a:p>
          <a:p>
            <a:pPr lvl="1"/>
            <a:r>
              <a:rPr lang="en-US" smtClean="0"/>
              <a:t>bankruptcy of the borrower; </a:t>
            </a:r>
          </a:p>
          <a:p>
            <a:pPr lvl="1"/>
            <a:r>
              <a:rPr lang="en-US" smtClean="0"/>
              <a:t>failure of the sponsor to maintain ownership of the project (if the sponsor's ownership is a critical component of the evaluation of the project's credit risk).   </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Other Events of Default - Reference</a:t>
            </a:r>
          </a:p>
        </p:txBody>
      </p:sp>
      <p:sp>
        <p:nvSpPr>
          <p:cNvPr id="92163" name="Rectangle 3"/>
          <p:cNvSpPr>
            <a:spLocks noGrp="1" noChangeArrowheads="1"/>
          </p:cNvSpPr>
          <p:nvPr>
            <p:ph type="body" idx="1"/>
          </p:nvPr>
        </p:nvSpPr>
        <p:spPr/>
        <p:txBody>
          <a:bodyPr/>
          <a:lstStyle/>
          <a:p>
            <a:pPr>
              <a:lnSpc>
                <a:spcPct val="80000"/>
              </a:lnSpc>
            </a:pPr>
            <a:r>
              <a:rPr lang="en-US" sz="1400" smtClean="0"/>
              <a:t>Other Events of Default Include:</a:t>
            </a:r>
          </a:p>
          <a:p>
            <a:pPr lvl="1">
              <a:lnSpc>
                <a:spcPct val="80000"/>
              </a:lnSpc>
            </a:pPr>
            <a:r>
              <a:rPr lang="en-US" sz="1400" smtClean="0"/>
              <a:t>operational covenants, </a:t>
            </a:r>
          </a:p>
          <a:p>
            <a:pPr lvl="1">
              <a:lnSpc>
                <a:spcPct val="80000"/>
              </a:lnSpc>
            </a:pPr>
            <a:r>
              <a:rPr lang="en-US" sz="1400" smtClean="0"/>
              <a:t>a merger or sale of assets</a:t>
            </a:r>
          </a:p>
          <a:p>
            <a:pPr lvl="1">
              <a:lnSpc>
                <a:spcPct val="80000"/>
              </a:lnSpc>
            </a:pPr>
            <a:r>
              <a:rPr lang="en-US" sz="1400" smtClean="0"/>
              <a:t>failure to deliver notices</a:t>
            </a:r>
          </a:p>
          <a:p>
            <a:pPr lvl="1">
              <a:lnSpc>
                <a:spcPct val="80000"/>
              </a:lnSpc>
            </a:pPr>
            <a:r>
              <a:rPr lang="en-US" sz="1400" smtClean="0"/>
              <a:t>failure to obtain or comply with governmental permits.   </a:t>
            </a:r>
          </a:p>
          <a:p>
            <a:pPr>
              <a:lnSpc>
                <a:spcPct val="80000"/>
              </a:lnSpc>
            </a:pPr>
            <a:r>
              <a:rPr lang="en-US" sz="1400" smtClean="0"/>
              <a:t>Depends on Materiality</a:t>
            </a:r>
          </a:p>
          <a:p>
            <a:pPr>
              <a:lnSpc>
                <a:spcPct val="80000"/>
              </a:lnSpc>
            </a:pPr>
            <a:r>
              <a:rPr lang="en-US" sz="1400" smtClean="0"/>
              <a:t>Negotiated ad hoc.</a:t>
            </a:r>
          </a:p>
          <a:p>
            <a:pPr>
              <a:lnSpc>
                <a:spcPct val="80000"/>
              </a:lnSpc>
            </a:pPr>
            <a:r>
              <a:rPr lang="en-US" sz="1400" smtClean="0"/>
              <a:t>Agreements should provide for a clear and adequately described mechanism for allowing the parties to deal with the defaulted project.  </a:t>
            </a:r>
          </a:p>
          <a:p>
            <a:pPr>
              <a:lnSpc>
                <a:spcPct val="80000"/>
              </a:lnSpc>
            </a:pPr>
            <a:r>
              <a:rPr lang="en-US" sz="1400" smtClean="0"/>
              <a:t>The hardest part of any negotiation is the definitions of the triggers (called "events of default") which allow banks, in theory, to have the right to take the project from the investors. It is not a simple task, as banks want to be able to step in as soon as something fishy appears, but on the other hand, they do not want to get too closely involved in the running of a project and the inevitable hiccups that happen; it also makes sense to step in only if there is a real problem which the investors seems unable or unwilling to solve. Investors emphatically do not want the banks to have the right to stp in the project, but they know that it is the price to pay to get the leverage they want (in the wind sector, banks usually provide 70-80% of the investment amount upfront)  </a:t>
            </a:r>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ctrTitle"/>
          </p:nvPr>
        </p:nvSpPr>
        <p:spPr/>
        <p:txBody>
          <a:bodyPr/>
          <a:lstStyle/>
          <a:p>
            <a:r>
              <a:rPr lang="en-US" smtClean="0"/>
              <a:t>LLCR and PLCR in Credit Analysis</a:t>
            </a:r>
          </a:p>
        </p:txBody>
      </p:sp>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smtClean="0"/>
              <a:t>DSCR versus LLCR versus PLCR</a:t>
            </a:r>
          </a:p>
        </p:txBody>
      </p:sp>
      <p:pic>
        <p:nvPicPr>
          <p:cNvPr id="94211" name="Picture 3"/>
          <p:cNvPicPr>
            <a:picLocks noGrp="1" noChangeAspect="1" noChangeArrowheads="1"/>
          </p:cNvPicPr>
          <p:nvPr>
            <p:ph sz="half" idx="2"/>
          </p:nvPr>
        </p:nvPicPr>
        <p:blipFill>
          <a:blip r:embed="rId2" cstate="print"/>
          <a:srcRect/>
          <a:stretch>
            <a:fillRect/>
          </a:stretch>
        </p:blipFill>
        <p:spPr>
          <a:xfrm>
            <a:off x="1447800" y="2819400"/>
            <a:ext cx="4953000" cy="1752600"/>
          </a:xfrm>
          <a:noFill/>
        </p:spPr>
      </p:pic>
      <p:pic>
        <p:nvPicPr>
          <p:cNvPr id="94212" name="Picture 4"/>
          <p:cNvPicPr>
            <a:picLocks noChangeAspect="1" noChangeArrowheads="1"/>
          </p:cNvPicPr>
          <p:nvPr/>
        </p:nvPicPr>
        <p:blipFill>
          <a:blip r:embed="rId3" cstate="print"/>
          <a:srcRect/>
          <a:stretch>
            <a:fillRect/>
          </a:stretch>
        </p:blipFill>
        <p:spPr bwMode="auto">
          <a:xfrm>
            <a:off x="1447800" y="990600"/>
            <a:ext cx="4953000" cy="1728788"/>
          </a:xfrm>
          <a:prstGeom prst="rect">
            <a:avLst/>
          </a:prstGeom>
          <a:noFill/>
          <a:ln w="12700">
            <a:noFill/>
            <a:miter lim="800000"/>
            <a:headEnd type="none" w="sm" len="sm"/>
            <a:tailEnd type="none" w="sm" len="sm"/>
          </a:ln>
        </p:spPr>
      </p:pic>
      <p:pic>
        <p:nvPicPr>
          <p:cNvPr id="94213" name="Picture 5"/>
          <p:cNvPicPr>
            <a:picLocks noChangeAspect="1" noChangeArrowheads="1"/>
          </p:cNvPicPr>
          <p:nvPr/>
        </p:nvPicPr>
        <p:blipFill>
          <a:blip r:embed="rId4" cstate="print"/>
          <a:srcRect/>
          <a:stretch>
            <a:fillRect/>
          </a:stretch>
        </p:blipFill>
        <p:spPr bwMode="auto">
          <a:xfrm>
            <a:off x="1447800" y="4648200"/>
            <a:ext cx="4953000" cy="1524000"/>
          </a:xfrm>
          <a:prstGeom prst="rect">
            <a:avLst/>
          </a:prstGeom>
          <a:noFill/>
          <a:ln w="12700">
            <a:noFill/>
            <a:miter lim="800000"/>
            <a:headEnd type="none" w="sm" len="sm"/>
            <a:tailEnd type="none" w="sm" len="sm"/>
          </a:ln>
        </p:spPr>
      </p:pic>
    </p:spTree>
  </p:cSld>
  <p:clrMapOvr>
    <a:masterClrMapping/>
  </p:clrMapOvr>
  <p:transition>
    <p:zoom/>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LLCR and PLCR</a:t>
            </a:r>
          </a:p>
        </p:txBody>
      </p:sp>
      <p:sp>
        <p:nvSpPr>
          <p:cNvPr id="95235" name="Rectangle 3"/>
          <p:cNvSpPr>
            <a:spLocks noGrp="1" noChangeArrowheads="1"/>
          </p:cNvSpPr>
          <p:nvPr>
            <p:ph type="body" idx="1"/>
          </p:nvPr>
        </p:nvSpPr>
        <p:spPr/>
        <p:txBody>
          <a:bodyPr/>
          <a:lstStyle/>
          <a:p>
            <a:r>
              <a:rPr lang="en-AU" sz="1600" b="1" smtClean="0"/>
              <a:t>Loan Life Coverage Ratio (LLCR):  </a:t>
            </a:r>
          </a:p>
          <a:p>
            <a:pPr lvl="1"/>
            <a:r>
              <a:rPr lang="en-AU" sz="1600" smtClean="0"/>
              <a:t>The LLCR computes the present value of cash flows over the debt tenor at the interest rate on debt as the numerator of the ratio.  The denominator of the ratio is the present value of debt service at the debt rate.  The denominator should equate to the amount of the debt.  </a:t>
            </a:r>
          </a:p>
          <a:p>
            <a:pPr lvl="1"/>
            <a:r>
              <a:rPr lang="en-AU" sz="1600" smtClean="0"/>
              <a:t>The denominator should be reduced for debt service and other reserves</a:t>
            </a:r>
            <a:endParaRPr lang="en-AU" sz="1600" b="1" smtClean="0"/>
          </a:p>
          <a:p>
            <a:r>
              <a:rPr lang="en-AU" sz="1600" b="1" smtClean="0"/>
              <a:t>Project Life Coverage Ratio (PLCR):  </a:t>
            </a:r>
          </a:p>
          <a:p>
            <a:pPr lvl="1"/>
            <a:r>
              <a:rPr lang="en-AU" sz="1600" smtClean="0"/>
              <a:t>The PLCR is similar to the LLCR except that the present value of cash flows is computed over the economic life rather than over the debt tenor.  As with the LLCR, the denominator of the PLCR is the present value of debt service at the debt rate.</a:t>
            </a:r>
          </a:p>
          <a:p>
            <a:pPr lvl="1"/>
            <a:r>
              <a:rPr lang="en-AU" sz="1600" smtClean="0"/>
              <a:t>The PLCR measures how much “tail” the project has from cash flows after the loan is re-paid.</a:t>
            </a:r>
          </a:p>
          <a:p>
            <a:endParaRPr lang="en-US" sz="1600" smtClean="0"/>
          </a:p>
        </p:txBody>
      </p:sp>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General Mathematics of LLCR</a:t>
            </a:r>
          </a:p>
        </p:txBody>
      </p:sp>
      <p:sp>
        <p:nvSpPr>
          <p:cNvPr id="96259" name="Rectangle 3"/>
          <p:cNvSpPr>
            <a:spLocks noGrp="1" noChangeArrowheads="1"/>
          </p:cNvSpPr>
          <p:nvPr>
            <p:ph type="body" idx="1"/>
          </p:nvPr>
        </p:nvSpPr>
        <p:spPr/>
        <p:txBody>
          <a:bodyPr/>
          <a:lstStyle/>
          <a:p>
            <a:r>
              <a:rPr lang="en-US" smtClean="0"/>
              <a:t>To see how the LLCR works, consider the following points</a:t>
            </a:r>
          </a:p>
          <a:p>
            <a:pPr lvl="1"/>
            <a:r>
              <a:rPr lang="en-US" smtClean="0"/>
              <a:t>If all cash flow were invested at the interest rate in a bank account, and there was a bullet payment, then one could measure if that cash account was high enough to cover debt payments.</a:t>
            </a:r>
          </a:p>
          <a:p>
            <a:pPr lvl="1"/>
            <a:r>
              <a:rPr lang="en-US" smtClean="0"/>
              <a:t>If the cash account in the above example were reduced by maturity payments, the end result would be no different.</a:t>
            </a:r>
          </a:p>
          <a:p>
            <a:pPr lvl="1"/>
            <a:r>
              <a:rPr lang="en-US" smtClean="0"/>
              <a:t>If there is money in a DSRA, this could be used to make the requirement less, it is just like the concept of net debt in corporate finance.</a:t>
            </a:r>
          </a:p>
          <a:p>
            <a:pPr lvl="1"/>
            <a:r>
              <a:rPr lang="en-US" smtClean="0"/>
              <a:t>The present value of debt service at the interest rate is the same as total debt</a:t>
            </a:r>
          </a:p>
        </p:txBody>
      </p:sp>
    </p:spTree>
  </p:cSld>
  <p:clrMapOvr>
    <a:masterClrMapping/>
  </p:clrMapOvr>
  <p:transition>
    <p:zoom/>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t>Loan Life Coverage Ratio (LLCR)</a:t>
            </a:r>
          </a:p>
        </p:txBody>
      </p:sp>
      <p:sp>
        <p:nvSpPr>
          <p:cNvPr id="97283" name="Rectangle 3"/>
          <p:cNvSpPr>
            <a:spLocks noGrp="1" noChangeArrowheads="1"/>
          </p:cNvSpPr>
          <p:nvPr>
            <p:ph type="body" idx="1"/>
          </p:nvPr>
        </p:nvSpPr>
        <p:spPr/>
        <p:txBody>
          <a:bodyPr/>
          <a:lstStyle/>
          <a:p>
            <a:pPr marL="228600" indent="-228600">
              <a:lnSpc>
                <a:spcPct val="90000"/>
              </a:lnSpc>
            </a:pPr>
            <a:r>
              <a:rPr lang="en-US" smtClean="0"/>
              <a:t>Loan Life Coverage Ratio – the present value of cash flow before debt service – using the interest rate; divided by the remaining debt balance:</a:t>
            </a:r>
          </a:p>
          <a:p>
            <a:pPr marL="228600" indent="-228600">
              <a:lnSpc>
                <a:spcPct val="90000"/>
              </a:lnSpc>
            </a:pPr>
            <a:r>
              <a:rPr lang="en-US" smtClean="0"/>
              <a:t>LLCR = PV (debt rate, cash before debt service)/Debt Balance - DSRA</a:t>
            </a:r>
          </a:p>
          <a:p>
            <a:pPr marL="685800" lvl="1" indent="-228600">
              <a:lnSpc>
                <a:spcPct val="90000"/>
              </a:lnSpc>
            </a:pPr>
            <a:r>
              <a:rPr lang="en-US" smtClean="0"/>
              <a:t>Essentially the LLCR is DSCR on a present value basis so that the credit quality of the whole project is measured.</a:t>
            </a:r>
          </a:p>
          <a:p>
            <a:pPr marL="685800" lvl="1" indent="-228600">
              <a:lnSpc>
                <a:spcPct val="90000"/>
              </a:lnSpc>
            </a:pPr>
            <a:r>
              <a:rPr lang="en-US" smtClean="0"/>
              <a:t>LLCR numerator is the PV of the cash available for debt service, discounted at the pre-tax debt rate</a:t>
            </a:r>
          </a:p>
          <a:p>
            <a:pPr marL="685800" lvl="1" indent="-228600">
              <a:lnSpc>
                <a:spcPct val="90000"/>
              </a:lnSpc>
            </a:pPr>
            <a:r>
              <a:rPr lang="en-US" smtClean="0"/>
              <a:t>LLCR denominator is the PV of debt service at the debt rate, which is the same as the initial debt issued for the project</a:t>
            </a:r>
          </a:p>
          <a:p>
            <a:pPr marL="685800" lvl="1" indent="-228600">
              <a:lnSpc>
                <a:spcPct val="90000"/>
              </a:lnSpc>
            </a:pPr>
            <a:r>
              <a:rPr lang="en-US" smtClean="0"/>
              <a:t>The LLCR does not have a standard definition – it would make most sense to use free cash flow rather than the numerator of the DSCR</a:t>
            </a:r>
          </a:p>
          <a:p>
            <a:pPr marL="228600" indent="-228600">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LLCR and Credit Quality</a:t>
            </a:r>
          </a:p>
        </p:txBody>
      </p:sp>
      <p:sp>
        <p:nvSpPr>
          <p:cNvPr id="98307" name="Rectangle 3"/>
          <p:cNvSpPr>
            <a:spLocks noGrp="1" noChangeArrowheads="1"/>
          </p:cNvSpPr>
          <p:nvPr>
            <p:ph type="body" idx="1"/>
          </p:nvPr>
        </p:nvSpPr>
        <p:spPr/>
        <p:txBody>
          <a:bodyPr/>
          <a:lstStyle/>
          <a:p>
            <a:pPr marL="342900" indent="-342900">
              <a:lnSpc>
                <a:spcPct val="90000"/>
              </a:lnSpc>
            </a:pPr>
            <a:r>
              <a:rPr lang="en-US" smtClean="0"/>
              <a:t>The LLCR Concept can be used to gauge the economics of the project relative to the amount of debt outstanding:</a:t>
            </a:r>
          </a:p>
          <a:p>
            <a:pPr marL="635000" lvl="1" indent="-177800">
              <a:lnSpc>
                <a:spcPct val="90000"/>
              </a:lnSpc>
            </a:pPr>
            <a:r>
              <a:rPr lang="en-US" smtClean="0"/>
              <a:t>If no dividends can be paid until all of the debt is paid, the present value of cash flow can be compared to the present value of the debt.</a:t>
            </a:r>
          </a:p>
          <a:p>
            <a:pPr marL="635000" lvl="1" indent="-177800">
              <a:lnSpc>
                <a:spcPct val="90000"/>
              </a:lnSpc>
            </a:pPr>
            <a:r>
              <a:rPr lang="en-US" smtClean="0"/>
              <a:t>If the present value of the debt exceeds the present value of the free cash flow at the debt rate, there is no way the project can payoff the debt – the project has too much gearing.</a:t>
            </a:r>
          </a:p>
          <a:p>
            <a:pPr marL="635000" lvl="1" indent="-177800">
              <a:lnSpc>
                <a:spcPct val="90000"/>
              </a:lnSpc>
            </a:pPr>
            <a:r>
              <a:rPr lang="en-US" smtClean="0"/>
              <a:t>If the debt holders get all of the cash flow before any equity, the present value of the debt relative to the present value of cash is an effective statistic that can measure how much a variable changes before a debt default occurs.</a:t>
            </a:r>
          </a:p>
          <a:p>
            <a:pPr marL="1371600" lvl="2" indent="-279400">
              <a:lnSpc>
                <a:spcPct val="90000"/>
              </a:lnSpc>
            </a:pPr>
            <a:r>
              <a:rPr lang="en-US" smtClean="0"/>
              <a:t>For example, if the cost increases by a certain amount, a LLCR of 1.0 measures the break-even point before which the debt cannot be repaid.</a:t>
            </a:r>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Project Life Coverage Ratio (PLCR)</a:t>
            </a:r>
          </a:p>
        </p:txBody>
      </p:sp>
      <p:sp>
        <p:nvSpPr>
          <p:cNvPr id="99331" name="Rectangle 3"/>
          <p:cNvSpPr>
            <a:spLocks noGrp="1" noChangeArrowheads="1"/>
          </p:cNvSpPr>
          <p:nvPr>
            <p:ph type="body" idx="1"/>
          </p:nvPr>
        </p:nvSpPr>
        <p:spPr/>
        <p:txBody>
          <a:bodyPr/>
          <a:lstStyle/>
          <a:p>
            <a:pPr marL="228600" indent="-228600"/>
            <a:r>
              <a:rPr lang="en-US" smtClean="0"/>
              <a:t>The PLCR or project life coverage ratio covers the residual cash flow of the project as well as the loan life period.</a:t>
            </a:r>
          </a:p>
          <a:p>
            <a:pPr marL="571500" lvl="1" indent="-165100"/>
            <a:r>
              <a:rPr lang="en-US" smtClean="0"/>
              <a:t>In the PLCR, the numerator uses the present value of cash flow over the life of the project rather than over the life of the debt.</a:t>
            </a:r>
          </a:p>
          <a:p>
            <a:pPr marL="571500" lvl="1" indent="-165100"/>
            <a:r>
              <a:rPr lang="en-US" smtClean="0"/>
              <a:t>The PLCR is related to the loan to value ratio if one assumes that the present value of the cash flow is the value of the project:</a:t>
            </a:r>
          </a:p>
          <a:p>
            <a:pPr marL="1371600" lvl="2" indent="-279400"/>
            <a:r>
              <a:rPr lang="en-US" smtClean="0"/>
              <a:t>PLCR = Value/Loans</a:t>
            </a:r>
          </a:p>
          <a:p>
            <a:pPr marL="1371600" lvl="2" indent="-279400"/>
            <a:r>
              <a:rPr lang="en-US" smtClean="0"/>
              <a:t>Debt to Value = Loan/Value</a:t>
            </a:r>
          </a:p>
          <a:p>
            <a:pPr marL="1371600" lvl="2" indent="-279400"/>
            <a:r>
              <a:rPr lang="en-US" smtClean="0"/>
              <a:t>Debt to Value = 1/PLCR</a:t>
            </a:r>
          </a:p>
          <a:p>
            <a:pPr marL="571500" lvl="1" indent="-165100"/>
            <a:r>
              <a:rPr lang="en-US" smtClean="0"/>
              <a:t>As a rule of thumb, the present value of the operating cash flows before tax should be 1.5x the debt amount.</a:t>
            </a:r>
          </a:p>
          <a:p>
            <a:pPr marL="228600" indent="-228600"/>
            <a:endParaRPr lang="en-US" smtClean="0"/>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LLCR and PLCR</a:t>
            </a:r>
          </a:p>
        </p:txBody>
      </p:sp>
      <p:sp>
        <p:nvSpPr>
          <p:cNvPr id="100355" name="Rectangle 3"/>
          <p:cNvSpPr>
            <a:spLocks noGrp="1" noChangeArrowheads="1"/>
          </p:cNvSpPr>
          <p:nvPr>
            <p:ph type="body" idx="1"/>
          </p:nvPr>
        </p:nvSpPr>
        <p:spPr/>
        <p:txBody>
          <a:bodyPr/>
          <a:lstStyle/>
          <a:p>
            <a:pPr marL="342900" indent="-342900"/>
            <a:r>
              <a:rPr lang="en-US" sz="1600" smtClean="0"/>
              <a:t>The PLCR or project life coverage ratio covers the residual cash flow of the project as well as the loan life period.</a:t>
            </a:r>
          </a:p>
          <a:p>
            <a:pPr marL="742950" lvl="1" indent="-285750"/>
            <a:r>
              <a:rPr lang="en-US" sz="1600" smtClean="0"/>
              <a:t>As a rule of thumb, the present value of the operating cash flows before tax should be 1.5x the debt amount.</a:t>
            </a:r>
          </a:p>
          <a:p>
            <a:pPr marL="342900" indent="-342900"/>
            <a:r>
              <a:rPr lang="en-US" sz="1600" smtClean="0"/>
              <a:t>Loan Life Coverage Ratio</a:t>
            </a:r>
          </a:p>
          <a:p>
            <a:pPr marL="742950" lvl="1" indent="-285750"/>
            <a:r>
              <a:rPr lang="en-US" sz="1600" smtClean="0"/>
              <a:t>Essentially the DSCR on a present value basis</a:t>
            </a:r>
          </a:p>
          <a:p>
            <a:pPr marL="742950" lvl="1" indent="-285750"/>
            <a:r>
              <a:rPr lang="en-US" sz="1600" smtClean="0"/>
              <a:t>LLCR numerator is the PV of the cash available for debt service, discounted at the pre-tax debt rate</a:t>
            </a:r>
          </a:p>
          <a:p>
            <a:pPr marL="742950" lvl="1" indent="-285750"/>
            <a:r>
              <a:rPr lang="en-US" sz="1600" smtClean="0"/>
              <a:t>LLCR denominator is the PV of debt service at the debt rate, which is the same as the initial debt issued for the project</a:t>
            </a:r>
          </a:p>
          <a:p>
            <a:pPr marL="742950" lvl="1" indent="-285750"/>
            <a:r>
              <a:rPr lang="en-US" sz="1600" smtClean="0"/>
              <a:t>The LLCR does not have a standard definition – it would make most sense to use free cash flow rather than the numerator of the DSCR</a:t>
            </a:r>
          </a:p>
          <a:p>
            <a:pPr marL="342900" indent="-342900"/>
            <a:r>
              <a:rPr lang="en-US" sz="1600" smtClean="0"/>
              <a:t>Prospective DSCR and Borrowing Base</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34773</TotalTime>
  <Words>9898</Words>
  <Application>Microsoft Office PowerPoint</Application>
  <PresentationFormat>On-screen Show (4:3)</PresentationFormat>
  <Paragraphs>915</Paragraphs>
  <Slides>146</Slides>
  <Notes>50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146</vt:i4>
      </vt:variant>
    </vt:vector>
  </HeadingPairs>
  <TitlesOfParts>
    <vt:vector size="154" baseType="lpstr">
      <vt:lpstr>Arial</vt:lpstr>
      <vt:lpstr>Wingdings</vt:lpstr>
      <vt:lpstr>Times New Roman</vt:lpstr>
      <vt:lpstr>Small Fonts</vt:lpstr>
      <vt:lpstr>Gulim</vt:lpstr>
      <vt:lpstr>CCP 1</vt:lpstr>
      <vt:lpstr>Microsoft Excel Worksheet</vt:lpstr>
      <vt:lpstr>Microsoft Formel-Editor 3.0</vt:lpstr>
      <vt:lpstr>Financial Statement Analysis and Financial Ratios for Project Finance</vt:lpstr>
      <vt:lpstr>Valuation and Financial Ratio Analysis Topics</vt:lpstr>
      <vt:lpstr>Objective of Discussion</vt:lpstr>
      <vt:lpstr>Financial Statement Review</vt:lpstr>
      <vt:lpstr>Objectives of Financial Statement Analysis</vt:lpstr>
      <vt:lpstr>Financial Statement Analysis in Project Finance</vt:lpstr>
      <vt:lpstr>Financial Statement Review</vt:lpstr>
      <vt:lpstr>Sources and Uses Statement</vt:lpstr>
      <vt:lpstr>Example of Sources and Uses of Funds</vt:lpstr>
      <vt:lpstr>Income Statement</vt:lpstr>
      <vt:lpstr>Actual Financial Statements During Construction Period</vt:lpstr>
      <vt:lpstr>Sutton Bridge Actual Income Statement</vt:lpstr>
      <vt:lpstr>Accounting for Interest During Construction</vt:lpstr>
      <vt:lpstr>Cash Flow Statement</vt:lpstr>
      <vt:lpstr>Cash Flow Statement</vt:lpstr>
      <vt:lpstr>Cash Flow Statement in Project Finance</vt:lpstr>
      <vt:lpstr>Sutton Bridge Actual Cash Flow</vt:lpstr>
      <vt:lpstr>Balance Sheet</vt:lpstr>
      <vt:lpstr>Project Finance and Off-Balance Sheet</vt:lpstr>
      <vt:lpstr>Sutton Bridge Balance Sheet</vt:lpstr>
      <vt:lpstr>Project Financing and the Balance Sheet</vt:lpstr>
      <vt:lpstr>Objectives of Financial Ratio Analysis </vt:lpstr>
      <vt:lpstr>Classes of Financial Ratios</vt:lpstr>
      <vt:lpstr>Class 1: Financial Indicators of Management Performance</vt:lpstr>
      <vt:lpstr>Problem with Traditional Performance Measures in Project Finance</vt:lpstr>
      <vt:lpstr>Performance Measures in Project Finance</vt:lpstr>
      <vt:lpstr>Simple Illustration of Returns</vt:lpstr>
      <vt:lpstr>IRR and Valuation Analysis</vt:lpstr>
      <vt:lpstr>Illustration of Return on Invested Capital and Cash Flow to Invested Capital in Project Finance</vt:lpstr>
      <vt:lpstr>Project Finance and Finance Theory</vt:lpstr>
      <vt:lpstr>Valuation Metrics in Project Finance and Corporate Finance</vt:lpstr>
      <vt:lpstr>Classic Valuation</vt:lpstr>
      <vt:lpstr>Valuation Analysis in Project Finance</vt:lpstr>
      <vt:lpstr>IRR Issues</vt:lpstr>
      <vt:lpstr>IRR Mathematics</vt:lpstr>
      <vt:lpstr>Equity Cash Flow</vt:lpstr>
      <vt:lpstr>Equity Internal Rate of Return</vt:lpstr>
      <vt:lpstr>Current  Market</vt:lpstr>
      <vt:lpstr>Equity Returns for Tollroads</vt:lpstr>
      <vt:lpstr>Equity Returns and Re-Financing</vt:lpstr>
      <vt:lpstr>IRR on Wind Projects per FPL</vt:lpstr>
      <vt:lpstr>Equity IRR Issues</vt:lpstr>
      <vt:lpstr>Free Cash Flow</vt:lpstr>
      <vt:lpstr>Discount Rates and Valuation for Real Estate Projects</vt:lpstr>
      <vt:lpstr>Free Cash Flow</vt:lpstr>
      <vt:lpstr>Free Cash Flow Example</vt:lpstr>
      <vt:lpstr>IRR, NPV and other Issues</vt:lpstr>
      <vt:lpstr>Project IRR versus Equity IRR</vt:lpstr>
      <vt:lpstr>Project Finance versus Traditional Investment Evaluation</vt:lpstr>
      <vt:lpstr>Project and Equity IRR Issue – Equity Bridge Loans and Recourse Debt</vt:lpstr>
      <vt:lpstr>IRR’s in PFI</vt:lpstr>
      <vt:lpstr>Other Valuation Metrics – Payback and Discounted Payback</vt:lpstr>
      <vt:lpstr>Hypothetical Investment Decision and Equity IRR Criteria</vt:lpstr>
      <vt:lpstr>Middle East Example</vt:lpstr>
      <vt:lpstr>Loan Terms - Continued</vt:lpstr>
      <vt:lpstr>Example of Pricing and Changing Credit Spreads</vt:lpstr>
      <vt:lpstr>Example of Covenants</vt:lpstr>
      <vt:lpstr>Off-Taker</vt:lpstr>
      <vt:lpstr>DSCRs in Project Finance</vt:lpstr>
      <vt:lpstr>DSCR - General Discussion </vt:lpstr>
      <vt:lpstr>Debt Sizing</vt:lpstr>
      <vt:lpstr>Determining the Credit Classification of Project Finance Debt</vt:lpstr>
      <vt:lpstr>Banks or Rating Agencies Value Debt with Risk Classification Systems</vt:lpstr>
      <vt:lpstr>Risk Classification and Target of BBB in Project Finance from S&amp;P website</vt:lpstr>
      <vt:lpstr>Bond Ratings and the Financial Crisis – Fitch (Some Bias because Rated Projects may be higher)</vt:lpstr>
      <vt:lpstr>Airport Traffic in Financial Crisis Compared to Airlines</vt:lpstr>
      <vt:lpstr>Updated S&amp;P Stats</vt:lpstr>
      <vt:lpstr>Traditional Credit Analysis – Backward Looking Credit Ratios to Gauge Bond Ratings and Bank Ratings</vt:lpstr>
      <vt:lpstr>General Use of Financial Ratios in Establishing Credit Quality</vt:lpstr>
      <vt:lpstr>Strong Ratings</vt:lpstr>
      <vt:lpstr>Ratings Assignment – Basel II Document</vt:lpstr>
      <vt:lpstr>DSCR Drives the Debt Capacity</vt:lpstr>
      <vt:lpstr>General DSCR Criteria to Establish Debt Levels</vt:lpstr>
      <vt:lpstr>More on DSCR Targets for Alternative Industries</vt:lpstr>
      <vt:lpstr>Example: DSCR for Wind Power</vt:lpstr>
      <vt:lpstr>DSCR Criteria (Reference)</vt:lpstr>
      <vt:lpstr>Fitch Rating Criteria for Airports</vt:lpstr>
      <vt:lpstr>Fitch Rating for Port</vt:lpstr>
      <vt:lpstr>Fitch Criteria for Toll roads</vt:lpstr>
      <vt:lpstr>Example of Project Finance as Risk Measurement Survey of Electric Plants</vt:lpstr>
      <vt:lpstr>DSCR Criteria in PFI Transactions</vt:lpstr>
      <vt:lpstr>Detailed Issues in Computing the DSCR</vt:lpstr>
      <vt:lpstr>Alternative DSCR Calculations</vt:lpstr>
      <vt:lpstr>Difference Between Free Cash Flow and Cash Flow for the DSCR</vt:lpstr>
      <vt:lpstr>Issue 1: DSRA Balances in the DSCR</vt:lpstr>
      <vt:lpstr>Issue 2: Senior and Subordinated DSCR</vt:lpstr>
      <vt:lpstr>Issue 3: Operating Reserves and Debt Service Reserve Account Movements</vt:lpstr>
      <vt:lpstr>Other DSCR Issues</vt:lpstr>
      <vt:lpstr>Timing of DSCR Calculations</vt:lpstr>
      <vt:lpstr>Fundamental Events of Default</vt:lpstr>
      <vt:lpstr>Other Events of Default - Reference</vt:lpstr>
      <vt:lpstr>LLCR and PLCR in Credit Analysis</vt:lpstr>
      <vt:lpstr>DSCR versus LLCR versus PLCR</vt:lpstr>
      <vt:lpstr>LLCR and PLCR</vt:lpstr>
      <vt:lpstr>General Mathematics of LLCR</vt:lpstr>
      <vt:lpstr>Loan Life Coverage Ratio (LLCR)</vt:lpstr>
      <vt:lpstr>LLCR and Credit Quality</vt:lpstr>
      <vt:lpstr>Project Life Coverage Ratio (PLCR)</vt:lpstr>
      <vt:lpstr>LLCR and PLCR</vt:lpstr>
      <vt:lpstr>Debt Tenor and Average Life</vt:lpstr>
      <vt:lpstr>Credit Ratings, Loan Pricing and Loan Value</vt:lpstr>
      <vt:lpstr>Default Rates and Credit Spreads  -- Note that Credit Spreads Increase When Default Rates Increase</vt:lpstr>
      <vt:lpstr>Credit Spreads</vt:lpstr>
      <vt:lpstr>Bond Ratings and Yield Spread</vt:lpstr>
      <vt:lpstr>Table of Bond Spreads</vt:lpstr>
      <vt:lpstr>Theory of Credit Spreads: Credit Spread on Debt Facilities</vt:lpstr>
      <vt:lpstr>Expected Loss Can Be Broken Down Into Three Components</vt:lpstr>
      <vt:lpstr>Comparison of PD x LGD with Precise Formula Case 1: No LGD and One Year</vt:lpstr>
      <vt:lpstr>Comparison of PD x LGD with Precise Formula Case 2: LGD and Multiple Years</vt:lpstr>
      <vt:lpstr>Probability of Default</vt:lpstr>
      <vt:lpstr>Updated Transition Matrix</vt:lpstr>
      <vt:lpstr>Project Finance and Default History</vt:lpstr>
      <vt:lpstr>Study of Probability of Default for Project Finance</vt:lpstr>
      <vt:lpstr>Default Rates by Industry</vt:lpstr>
      <vt:lpstr>Moody’s Forecast of Default Rates</vt:lpstr>
      <vt:lpstr>Project Finance and Basel II</vt:lpstr>
      <vt:lpstr>Recovery rates</vt:lpstr>
      <vt:lpstr> Recovery Rates</vt:lpstr>
      <vt:lpstr>Project Finance Ratios</vt:lpstr>
      <vt:lpstr>Debt Capacity and Pricing</vt:lpstr>
      <vt:lpstr>Returns on Project Finance Loans</vt:lpstr>
      <vt:lpstr>Project Finance and Basel II – Pre 2003</vt:lpstr>
      <vt:lpstr>Mathematical Credit Analysis</vt:lpstr>
      <vt:lpstr>General Payoff Graphs from Holding Investments with Future Uncertain Returns</vt:lpstr>
      <vt:lpstr>Payoff Graphs from Call Option – Payoffs when Conditions Improve</vt:lpstr>
      <vt:lpstr>Payoff Graphs from Buying Put Option – Returns are realized to buyer when the value declines</vt:lpstr>
      <vt:lpstr>Payoff Graphs from Selling Put Option – Value Changes with Value Decreases</vt:lpstr>
      <vt:lpstr>The Black-Scholes/Merton Approach</vt:lpstr>
      <vt:lpstr>Slide 129</vt:lpstr>
      <vt:lpstr>Slide 130</vt:lpstr>
      <vt:lpstr>Merton’s Model</vt:lpstr>
      <vt:lpstr>Merton‘s Structural Model (1974)</vt:lpstr>
      <vt:lpstr>Merton Model Propositions</vt:lpstr>
      <vt:lpstr>Default Occurs at Maturity of Debt if V(T)&lt;F</vt:lpstr>
      <vt:lpstr>Black-Scholes Assumptions with Respect to Firm Value</vt:lpstr>
      <vt:lpstr>Merton Model and Recovery Rate</vt:lpstr>
      <vt:lpstr>Reference Slides on Financial Ratios</vt:lpstr>
      <vt:lpstr>Telecom DSCR Criteria (Reference)</vt:lpstr>
      <vt:lpstr>Debt Service Coverage Criteria</vt:lpstr>
      <vt:lpstr>Effect of Financing on the Required Cost of Electricity</vt:lpstr>
      <vt:lpstr>Investment Grad Bond Ratings</vt:lpstr>
      <vt:lpstr>Non-Investment Grade Bond Ratings</vt:lpstr>
      <vt:lpstr>Sutton Bridge Financial Ratios</vt:lpstr>
      <vt:lpstr>Pre-2003 Basel II Proposal</vt:lpstr>
      <vt:lpstr>Correlation of PD and LGD in Basel II</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 Analysis and Financial Ratios for Project Finance</dc:title>
  <dc:creator>Nelson Mandela</dc:creator>
  <cp:lastModifiedBy>Usain Bolt</cp:lastModifiedBy>
  <cp:revision>244</cp:revision>
  <cp:lastPrinted>1999-07-15T13:20:36Z</cp:lastPrinted>
  <dcterms:created xsi:type="dcterms:W3CDTF">2000-04-06T10:53:03Z</dcterms:created>
  <dcterms:modified xsi:type="dcterms:W3CDTF">2013-02-21T13:08:18Z</dcterms:modified>
</cp:coreProperties>
</file>